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2"/>
  </p:notesMasterIdLst>
  <p:handoutMasterIdLst>
    <p:handoutMasterId r:id="rId43"/>
  </p:handoutMasterIdLst>
  <p:sldIdLst>
    <p:sldId id="256" r:id="rId2"/>
    <p:sldId id="302" r:id="rId3"/>
    <p:sldId id="294" r:id="rId4"/>
    <p:sldId id="257" r:id="rId5"/>
    <p:sldId id="295" r:id="rId6"/>
    <p:sldId id="296" r:id="rId7"/>
    <p:sldId id="301" r:id="rId8"/>
    <p:sldId id="299" r:id="rId9"/>
    <p:sldId id="258" r:id="rId10"/>
    <p:sldId id="284" r:id="rId11"/>
    <p:sldId id="263" r:id="rId12"/>
    <p:sldId id="262" r:id="rId13"/>
    <p:sldId id="264" r:id="rId14"/>
    <p:sldId id="265" r:id="rId15"/>
    <p:sldId id="266" r:id="rId16"/>
    <p:sldId id="287" r:id="rId17"/>
    <p:sldId id="267" r:id="rId18"/>
    <p:sldId id="268" r:id="rId19"/>
    <p:sldId id="269" r:id="rId20"/>
    <p:sldId id="283" r:id="rId21"/>
    <p:sldId id="270" r:id="rId22"/>
    <p:sldId id="271" r:id="rId23"/>
    <p:sldId id="272" r:id="rId24"/>
    <p:sldId id="273" r:id="rId25"/>
    <p:sldId id="274" r:id="rId26"/>
    <p:sldId id="275" r:id="rId27"/>
    <p:sldId id="276" r:id="rId28"/>
    <p:sldId id="277" r:id="rId29"/>
    <p:sldId id="278" r:id="rId30"/>
    <p:sldId id="288" r:id="rId31"/>
    <p:sldId id="279" r:id="rId32"/>
    <p:sldId id="280" r:id="rId33"/>
    <p:sldId id="281" r:id="rId34"/>
    <p:sldId id="282" r:id="rId35"/>
    <p:sldId id="291" r:id="rId36"/>
    <p:sldId id="285" r:id="rId37"/>
    <p:sldId id="286" r:id="rId38"/>
    <p:sldId id="300" r:id="rId39"/>
    <p:sldId id="292" r:id="rId40"/>
    <p:sldId id="289" r:id="rId41"/>
  </p:sldIdLst>
  <p:sldSz cx="9906000" cy="6858000" type="A4"/>
  <p:notesSz cx="6799263" cy="9929813"/>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j-lt"/>
        <a:ea typeface="+mj-ea"/>
        <a:cs typeface="+mj-cs"/>
        <a:sym typeface="Century Gothic"/>
      </a:defRPr>
    </a:lvl1pPr>
    <a:lvl2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j-lt"/>
        <a:ea typeface="+mj-ea"/>
        <a:cs typeface="+mj-cs"/>
        <a:sym typeface="Century Gothic"/>
      </a:defRPr>
    </a:lvl2pPr>
    <a:lvl3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j-lt"/>
        <a:ea typeface="+mj-ea"/>
        <a:cs typeface="+mj-cs"/>
        <a:sym typeface="Century Gothic"/>
      </a:defRPr>
    </a:lvl3pPr>
    <a:lvl4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j-lt"/>
        <a:ea typeface="+mj-ea"/>
        <a:cs typeface="+mj-cs"/>
        <a:sym typeface="Century Gothic"/>
      </a:defRPr>
    </a:lvl4pPr>
    <a:lvl5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j-lt"/>
        <a:ea typeface="+mj-ea"/>
        <a:cs typeface="+mj-cs"/>
        <a:sym typeface="Century Gothic"/>
      </a:defRPr>
    </a:lvl5pPr>
    <a:lvl6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j-lt"/>
        <a:ea typeface="+mj-ea"/>
        <a:cs typeface="+mj-cs"/>
        <a:sym typeface="Century Gothic"/>
      </a:defRPr>
    </a:lvl6pPr>
    <a:lvl7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j-lt"/>
        <a:ea typeface="+mj-ea"/>
        <a:cs typeface="+mj-cs"/>
        <a:sym typeface="Century Gothic"/>
      </a:defRPr>
    </a:lvl7pPr>
    <a:lvl8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j-lt"/>
        <a:ea typeface="+mj-ea"/>
        <a:cs typeface="+mj-cs"/>
        <a:sym typeface="Century Gothic"/>
      </a:defRPr>
    </a:lvl8pPr>
    <a:lvl9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j-lt"/>
        <a:ea typeface="+mj-ea"/>
        <a:cs typeface="+mj-cs"/>
        <a:sym typeface="Century Gothic"/>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02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5F3D1"/>
          </a:solidFill>
        </a:fill>
      </a:tcStyle>
    </a:wholeTbl>
    <a:band2H>
      <a:tcTxStyle/>
      <a:tcStyle>
        <a:tcBdr/>
        <a:fill>
          <a:solidFill>
            <a:srgbClr val="F2F9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FFFFFF"/>
        </a:fontRef>
        <a:srgbClr val="FFFFFF"/>
      </a:tcTxStyle>
      <a:tcStyle>
        <a:tcBdr>
          <a:left>
            <a:ln w="12700" cap="flat">
              <a:noFill/>
              <a:miter lim="400000"/>
            </a:ln>
          </a:left>
          <a:right>
            <a:ln w="12700" cap="flat">
              <a:noFill/>
              <a:miter lim="400000"/>
            </a:ln>
          </a:right>
          <a:top>
            <a:ln w="50800" cap="flat">
              <a:solidFill>
                <a:srgbClr val="FFFFFF"/>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solidFill>
        </a:fill>
      </a:tcStyle>
    </a:firstRow>
  </a:tblStyle>
  <a:tblStyle styleId="{2708684C-4D16-4618-839F-0558EEFCDFE6}" styleName="">
    <a:tblBg/>
    <a:wholeTbl>
      <a:tcTxStyle b="off"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254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94702" autoAdjust="0"/>
  </p:normalViewPr>
  <p:slideViewPr>
    <p:cSldViewPr snapToGrid="0">
      <p:cViewPr varScale="1">
        <p:scale>
          <a:sx n="78" d="100"/>
          <a:sy n="78" d="100"/>
        </p:scale>
        <p:origin x="114" y="1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72" d="100"/>
          <a:sy n="72" d="100"/>
        </p:scale>
        <p:origin x="3636"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6347" cy="498215"/>
          </a:xfrm>
          <a:prstGeom prst="rect">
            <a:avLst/>
          </a:prstGeom>
        </p:spPr>
        <p:txBody>
          <a:bodyPr vert="horz" lIns="91433" tIns="45717" rIns="91433" bIns="45717" rtlCol="0"/>
          <a:lstStyle>
            <a:lvl1pPr algn="l">
              <a:defRPr sz="1200"/>
            </a:lvl1pPr>
          </a:lstStyle>
          <a:p>
            <a:endParaRPr lang="de-DE"/>
          </a:p>
        </p:txBody>
      </p:sp>
      <p:sp>
        <p:nvSpPr>
          <p:cNvPr id="3" name="Datumsplatzhalter 2"/>
          <p:cNvSpPr>
            <a:spLocks noGrp="1"/>
          </p:cNvSpPr>
          <p:nvPr>
            <p:ph type="dt" sz="quarter" idx="1"/>
          </p:nvPr>
        </p:nvSpPr>
        <p:spPr>
          <a:xfrm>
            <a:off x="3851343" y="1"/>
            <a:ext cx="2946347" cy="498215"/>
          </a:xfrm>
          <a:prstGeom prst="rect">
            <a:avLst/>
          </a:prstGeom>
        </p:spPr>
        <p:txBody>
          <a:bodyPr vert="horz" lIns="91433" tIns="45717" rIns="91433" bIns="45717" rtlCol="0"/>
          <a:lstStyle>
            <a:lvl1pPr algn="r">
              <a:defRPr sz="1200"/>
            </a:lvl1pPr>
          </a:lstStyle>
          <a:p>
            <a:fld id="{75C9502E-4452-4761-9251-0F78D26360ED}" type="datetimeFigureOut">
              <a:rPr lang="de-DE" smtClean="0"/>
              <a:t>01.09.2017</a:t>
            </a:fld>
            <a:endParaRPr lang="de-DE"/>
          </a:p>
        </p:txBody>
      </p:sp>
      <p:sp>
        <p:nvSpPr>
          <p:cNvPr id="4" name="Fußzeilenplatzhalter 3"/>
          <p:cNvSpPr>
            <a:spLocks noGrp="1"/>
          </p:cNvSpPr>
          <p:nvPr>
            <p:ph type="ftr" sz="quarter" idx="2"/>
          </p:nvPr>
        </p:nvSpPr>
        <p:spPr>
          <a:xfrm>
            <a:off x="1" y="9431600"/>
            <a:ext cx="2946347" cy="498214"/>
          </a:xfrm>
          <a:prstGeom prst="rect">
            <a:avLst/>
          </a:prstGeom>
        </p:spPr>
        <p:txBody>
          <a:bodyPr vert="horz" lIns="91433" tIns="45717" rIns="91433" bIns="45717" rtlCol="0" anchor="b"/>
          <a:lstStyle>
            <a:lvl1pPr algn="l">
              <a:defRPr sz="1200"/>
            </a:lvl1pPr>
          </a:lstStyle>
          <a:p>
            <a:endParaRPr lang="de-DE"/>
          </a:p>
        </p:txBody>
      </p:sp>
      <p:sp>
        <p:nvSpPr>
          <p:cNvPr id="5" name="Foliennummernplatzhalter 4"/>
          <p:cNvSpPr>
            <a:spLocks noGrp="1"/>
          </p:cNvSpPr>
          <p:nvPr>
            <p:ph type="sldNum" sz="quarter" idx="3"/>
          </p:nvPr>
        </p:nvSpPr>
        <p:spPr>
          <a:xfrm>
            <a:off x="3851343" y="9431600"/>
            <a:ext cx="2946347" cy="498214"/>
          </a:xfrm>
          <a:prstGeom prst="rect">
            <a:avLst/>
          </a:prstGeom>
        </p:spPr>
        <p:txBody>
          <a:bodyPr vert="horz" lIns="91433" tIns="45717" rIns="91433" bIns="45717" rtlCol="0" anchor="b"/>
          <a:lstStyle>
            <a:lvl1pPr algn="r">
              <a:defRPr sz="1200"/>
            </a:lvl1pPr>
          </a:lstStyle>
          <a:p>
            <a:fld id="{93779A17-04C9-40C0-9401-A0F8E46649E2}" type="slidenum">
              <a:rPr lang="de-DE" smtClean="0"/>
              <a:t>‹Nr.›</a:t>
            </a:fld>
            <a:endParaRPr lang="de-DE"/>
          </a:p>
        </p:txBody>
      </p:sp>
    </p:spTree>
    <p:extLst>
      <p:ext uri="{BB962C8B-B14F-4D97-AF65-F5344CB8AC3E}">
        <p14:creationId xmlns:p14="http://schemas.microsoft.com/office/powerpoint/2010/main" val="48570446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Shape 40"/>
          <p:cNvSpPr>
            <a:spLocks noGrp="1" noRot="1" noChangeAspect="1"/>
          </p:cNvSpPr>
          <p:nvPr>
            <p:ph type="sldImg"/>
          </p:nvPr>
        </p:nvSpPr>
        <p:spPr>
          <a:xfrm>
            <a:off x="711200" y="744538"/>
            <a:ext cx="5376863" cy="3724275"/>
          </a:xfrm>
          <a:prstGeom prst="rect">
            <a:avLst/>
          </a:prstGeom>
        </p:spPr>
        <p:txBody>
          <a:bodyPr lIns="91433" tIns="45717" rIns="91433" bIns="45717"/>
          <a:lstStyle/>
          <a:p>
            <a:endParaRPr/>
          </a:p>
        </p:txBody>
      </p:sp>
      <p:sp>
        <p:nvSpPr>
          <p:cNvPr id="41" name="Shape 41"/>
          <p:cNvSpPr>
            <a:spLocks noGrp="1"/>
          </p:cNvSpPr>
          <p:nvPr>
            <p:ph type="body" sz="quarter" idx="1"/>
          </p:nvPr>
        </p:nvSpPr>
        <p:spPr>
          <a:xfrm>
            <a:off x="906570" y="4716661"/>
            <a:ext cx="4986126" cy="4468416"/>
          </a:xfrm>
          <a:prstGeom prst="rect">
            <a:avLst/>
          </a:prstGeom>
        </p:spPr>
        <p:txBody>
          <a:bodyPr lIns="91433" tIns="45717" rIns="91433" bIns="45717"/>
          <a:lstStyle/>
          <a:p>
            <a:endParaRPr/>
          </a:p>
        </p:txBody>
      </p:sp>
    </p:spTree>
    <p:extLst>
      <p:ext uri="{BB962C8B-B14F-4D97-AF65-F5344CB8AC3E}">
        <p14:creationId xmlns:p14="http://schemas.microsoft.com/office/powerpoint/2010/main" val="302562495"/>
      </p:ext>
    </p:extLst>
  </p:cSld>
  <p:clrMap bg1="dk1" tx1="lt1" bg2="dk2" tx2="lt2" accent1="accent1" accent2="accent2" accent3="accent3" accent4="accent4" accent5="accent5" accent6="accent6" hlink="hlink" folHlink="folHlink"/>
  <p:hf sldNum="0" hdr="0" ftr="0" dt="0"/>
  <p:notesStyle>
    <a:lvl1pPr defTabSz="457200" latinLnBrk="0">
      <a:defRPr sz="1200">
        <a:solidFill>
          <a:srgbClr val="FFFFFF"/>
        </a:solidFill>
        <a:latin typeface="+mj-lt"/>
        <a:ea typeface="+mj-ea"/>
        <a:cs typeface="+mj-cs"/>
        <a:sym typeface="Century Gothic"/>
      </a:defRPr>
    </a:lvl1pPr>
    <a:lvl2pPr indent="228600" defTabSz="457200" latinLnBrk="0">
      <a:defRPr sz="1200">
        <a:solidFill>
          <a:srgbClr val="FFFFFF"/>
        </a:solidFill>
        <a:latin typeface="+mj-lt"/>
        <a:ea typeface="+mj-ea"/>
        <a:cs typeface="+mj-cs"/>
        <a:sym typeface="Century Gothic"/>
      </a:defRPr>
    </a:lvl2pPr>
    <a:lvl3pPr indent="457200" defTabSz="457200" latinLnBrk="0">
      <a:defRPr sz="1200">
        <a:solidFill>
          <a:srgbClr val="FFFFFF"/>
        </a:solidFill>
        <a:latin typeface="+mj-lt"/>
        <a:ea typeface="+mj-ea"/>
        <a:cs typeface="+mj-cs"/>
        <a:sym typeface="Century Gothic"/>
      </a:defRPr>
    </a:lvl3pPr>
    <a:lvl4pPr indent="685800" defTabSz="457200" latinLnBrk="0">
      <a:defRPr sz="1200">
        <a:solidFill>
          <a:srgbClr val="FFFFFF"/>
        </a:solidFill>
        <a:latin typeface="+mj-lt"/>
        <a:ea typeface="+mj-ea"/>
        <a:cs typeface="+mj-cs"/>
        <a:sym typeface="Century Gothic"/>
      </a:defRPr>
    </a:lvl4pPr>
    <a:lvl5pPr indent="914400" defTabSz="457200" latinLnBrk="0">
      <a:defRPr sz="1200">
        <a:solidFill>
          <a:srgbClr val="FFFFFF"/>
        </a:solidFill>
        <a:latin typeface="+mj-lt"/>
        <a:ea typeface="+mj-ea"/>
        <a:cs typeface="+mj-cs"/>
        <a:sym typeface="Century Gothic"/>
      </a:defRPr>
    </a:lvl5pPr>
    <a:lvl6pPr indent="1143000" defTabSz="457200" latinLnBrk="0">
      <a:defRPr sz="1200">
        <a:solidFill>
          <a:srgbClr val="FFFFFF"/>
        </a:solidFill>
        <a:latin typeface="+mj-lt"/>
        <a:ea typeface="+mj-ea"/>
        <a:cs typeface="+mj-cs"/>
        <a:sym typeface="Century Gothic"/>
      </a:defRPr>
    </a:lvl6pPr>
    <a:lvl7pPr indent="1371600" defTabSz="457200" latinLnBrk="0">
      <a:defRPr sz="1200">
        <a:solidFill>
          <a:srgbClr val="FFFFFF"/>
        </a:solidFill>
        <a:latin typeface="+mj-lt"/>
        <a:ea typeface="+mj-ea"/>
        <a:cs typeface="+mj-cs"/>
        <a:sym typeface="Century Gothic"/>
      </a:defRPr>
    </a:lvl7pPr>
    <a:lvl8pPr indent="1600200" defTabSz="457200" latinLnBrk="0">
      <a:defRPr sz="1200">
        <a:solidFill>
          <a:srgbClr val="FFFFFF"/>
        </a:solidFill>
        <a:latin typeface="+mj-lt"/>
        <a:ea typeface="+mj-ea"/>
        <a:cs typeface="+mj-cs"/>
        <a:sym typeface="Century Gothic"/>
      </a:defRPr>
    </a:lvl8pPr>
    <a:lvl9pPr indent="1828800" defTabSz="457200" latinLnBrk="0">
      <a:defRPr sz="1200">
        <a:solidFill>
          <a:srgbClr val="FFFFFF"/>
        </a:solidFill>
        <a:latin typeface="+mj-lt"/>
        <a:ea typeface="+mj-ea"/>
        <a:cs typeface="+mj-cs"/>
        <a:sym typeface="Century Gothic"/>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1318110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3834554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11200" y="744538"/>
            <a:ext cx="5376863" cy="3724275"/>
          </a:xfrm>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679979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11200" y="744538"/>
            <a:ext cx="5376863" cy="3724275"/>
          </a:xfrm>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31436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022180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11200" y="744538"/>
            <a:ext cx="5376863" cy="3724275"/>
          </a:xfrm>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124098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11200" y="744538"/>
            <a:ext cx="5376863" cy="3724275"/>
          </a:xfrm>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14746196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2" name="Shape 12"/>
          <p:cNvSpPr>
            <a:spLocks noGrp="1"/>
          </p:cNvSpPr>
          <p:nvPr>
            <p:ph type="title"/>
          </p:nvPr>
        </p:nvSpPr>
        <p:spPr>
          <a:prstGeom prst="rect">
            <a:avLst/>
          </a:prstGeom>
        </p:spPr>
        <p:txBody>
          <a:bodyPr/>
          <a:lstStyle/>
          <a:p>
            <a:r>
              <a:t>Click to edit Master title style</a:t>
            </a:r>
          </a:p>
        </p:txBody>
      </p:sp>
      <p:sp>
        <p:nvSpPr>
          <p:cNvPr id="13" name="Shape 13"/>
          <p:cNvSpPr>
            <a:spLocks noGrp="1"/>
          </p:cNvSpPr>
          <p:nvPr>
            <p:ph type="body" idx="1"/>
          </p:nvPr>
        </p:nvSpPr>
        <p:spPr>
          <a:prstGeom prst="rect">
            <a:avLst/>
          </a:prstGeom>
        </p:spPr>
        <p:txBody>
          <a:bodyPr/>
          <a:lstStyle/>
          <a:p>
            <a:r>
              <a:t>Click to edit Master text styles</a:t>
            </a:r>
          </a:p>
          <a:p>
            <a:pPr lvl="1"/>
            <a:r>
              <a:t>Second level</a:t>
            </a:r>
          </a:p>
          <a:p>
            <a:pPr lvl="2"/>
            <a:r>
              <a:t>Third level</a:t>
            </a:r>
          </a:p>
          <a:p>
            <a:pPr lvl="3"/>
            <a:r>
              <a:t>Fourth level</a:t>
            </a:r>
          </a:p>
          <a:p>
            <a:pPr lvl="4"/>
            <a:r>
              <a:t>Fifth level</a:t>
            </a:r>
          </a:p>
        </p:txBody>
      </p:sp>
      <p:sp>
        <p:nvSpPr>
          <p:cNvPr id="14" name="Shape 14"/>
          <p:cNvSpPr>
            <a:spLocks noGrp="1"/>
          </p:cNvSpPr>
          <p:nvPr>
            <p:ph type="sldNum" sz="quarter" idx="2"/>
          </p:nvPr>
        </p:nvSpPr>
        <p:spPr>
          <a:prstGeom prst="rect">
            <a:avLst/>
          </a:prstGeom>
        </p:spPr>
        <p:txBody>
          <a:bodyPr/>
          <a:lstStyle/>
          <a:p>
            <a:fld id="{86CB4B4D-7CA3-9044-876B-883B54F8677D}" type="slidenum">
              <a:t>‹Nr.›</a:t>
            </a:fld>
            <a:endParaRPr dirty="0"/>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21" name="Shape 21"/>
          <p:cNvSpPr/>
          <p:nvPr/>
        </p:nvSpPr>
        <p:spPr>
          <a:xfrm>
            <a:off x="1" y="-3175"/>
            <a:ext cx="9906001" cy="520382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0361"/>
                </a:lnTo>
                <a:lnTo>
                  <a:pt x="3536" y="20361"/>
                </a:lnTo>
                <a:lnTo>
                  <a:pt x="4211" y="21547"/>
                </a:lnTo>
                <a:lnTo>
                  <a:pt x="4271" y="21600"/>
                </a:lnTo>
                <a:lnTo>
                  <a:pt x="4312" y="21600"/>
                </a:lnTo>
                <a:lnTo>
                  <a:pt x="4331" y="21580"/>
                </a:lnTo>
                <a:lnTo>
                  <a:pt x="4369" y="21547"/>
                </a:lnTo>
                <a:lnTo>
                  <a:pt x="5044" y="20361"/>
                </a:lnTo>
                <a:lnTo>
                  <a:pt x="21600" y="20361"/>
                </a:lnTo>
                <a:lnTo>
                  <a:pt x="21600" y="0"/>
                </a:lnTo>
                <a:close/>
              </a:path>
            </a:pathLst>
          </a:custGeom>
          <a:blipFill>
            <a:blip r:embed="rId2"/>
          </a:blipFill>
          <a:ln cap="rnd">
            <a:solidFill>
              <a:schemeClr val="accent1"/>
            </a:solidFill>
          </a:ln>
        </p:spPr>
        <p:txBody>
          <a:bodyPr lIns="34289" rIns="34289"/>
          <a:lstStyle/>
          <a:p>
            <a:endParaRPr sz="1350"/>
          </a:p>
        </p:txBody>
      </p:sp>
      <p:sp>
        <p:nvSpPr>
          <p:cNvPr id="22" name="Shape 22"/>
          <p:cNvSpPr>
            <a:spLocks noGrp="1"/>
          </p:cNvSpPr>
          <p:nvPr>
            <p:ph type="title"/>
          </p:nvPr>
        </p:nvSpPr>
        <p:spPr>
          <a:xfrm>
            <a:off x="742950" y="2130427"/>
            <a:ext cx="8420100" cy="1470025"/>
          </a:xfrm>
          <a:prstGeom prst="rect">
            <a:avLst/>
          </a:prstGeom>
        </p:spPr>
        <p:txBody>
          <a:bodyPr/>
          <a:lstStyle>
            <a:lvl1pPr algn="ctr"/>
          </a:lstStyle>
          <a:p>
            <a:r>
              <a:t>Click to add title</a:t>
            </a:r>
          </a:p>
        </p:txBody>
      </p:sp>
      <p:sp>
        <p:nvSpPr>
          <p:cNvPr id="23" name="Shape 23"/>
          <p:cNvSpPr>
            <a:spLocks noGrp="1"/>
          </p:cNvSpPr>
          <p:nvPr>
            <p:ph type="body" sz="quarter" idx="1"/>
          </p:nvPr>
        </p:nvSpPr>
        <p:spPr>
          <a:xfrm>
            <a:off x="1485900" y="3886200"/>
            <a:ext cx="6934200" cy="1752600"/>
          </a:xfrm>
          <a:prstGeom prst="rect">
            <a:avLst/>
          </a:prstGeom>
          <a:effectLst/>
        </p:spPr>
        <p:txBody>
          <a:bodyPr anchor="t"/>
          <a:lstStyle>
            <a:lvl1pPr marL="0" indent="0" algn="ctr">
              <a:buClrTx/>
              <a:buSzTx/>
              <a:buFontTx/>
              <a:buNone/>
            </a:lvl1pPr>
          </a:lstStyle>
          <a:p>
            <a:r>
              <a:t>Click to add subtitle</a:t>
            </a:r>
          </a:p>
        </p:txBody>
      </p:sp>
      <p:sp>
        <p:nvSpPr>
          <p:cNvPr id="24" name="Shape 24"/>
          <p:cNvSpPr>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7" name="Shape 31">
            <a:extLst>
              <a:ext uri="{FF2B5EF4-FFF2-40B4-BE49-F238E27FC236}">
                <a16:creationId xmlns:a16="http://schemas.microsoft.com/office/drawing/2014/main" id="{D46EB014-235D-455F-9F81-7C45C1F671E8}"/>
              </a:ext>
            </a:extLst>
          </p:cNvPr>
          <p:cNvSpPr/>
          <p:nvPr userDrawn="1"/>
        </p:nvSpPr>
        <p:spPr>
          <a:xfrm>
            <a:off x="871934" y="958342"/>
            <a:ext cx="2881512" cy="845058"/>
          </a:xfrm>
          <a:custGeom>
            <a:avLst/>
            <a:gdLst/>
            <a:ahLst/>
            <a:cxnLst>
              <a:cxn ang="0">
                <a:pos x="wd2" y="hd2"/>
              </a:cxn>
              <a:cxn ang="5400000">
                <a:pos x="wd2" y="hd2"/>
              </a:cxn>
              <a:cxn ang="10800000">
                <a:pos x="wd2" y="hd2"/>
              </a:cxn>
              <a:cxn ang="16200000">
                <a:pos x="wd2" y="hd2"/>
              </a:cxn>
            </a:cxnLst>
            <a:rect l="0" t="0" r="r" b="b"/>
            <a:pathLst>
              <a:path w="21600" h="21600" extrusionOk="0">
                <a:moveTo>
                  <a:pt x="21319" y="0"/>
                </a:moveTo>
                <a:lnTo>
                  <a:pt x="217" y="0"/>
                </a:lnTo>
                <a:lnTo>
                  <a:pt x="166" y="37"/>
                </a:lnTo>
                <a:lnTo>
                  <a:pt x="128" y="75"/>
                </a:lnTo>
                <a:lnTo>
                  <a:pt x="77" y="112"/>
                </a:lnTo>
                <a:lnTo>
                  <a:pt x="51" y="187"/>
                </a:lnTo>
                <a:lnTo>
                  <a:pt x="26" y="243"/>
                </a:lnTo>
                <a:lnTo>
                  <a:pt x="0" y="318"/>
                </a:lnTo>
                <a:lnTo>
                  <a:pt x="0" y="19522"/>
                </a:lnTo>
                <a:lnTo>
                  <a:pt x="26" y="19597"/>
                </a:lnTo>
                <a:lnTo>
                  <a:pt x="51" y="19653"/>
                </a:lnTo>
                <a:lnTo>
                  <a:pt x="77" y="19728"/>
                </a:lnTo>
                <a:lnTo>
                  <a:pt x="128" y="19766"/>
                </a:lnTo>
                <a:lnTo>
                  <a:pt x="166" y="19803"/>
                </a:lnTo>
                <a:lnTo>
                  <a:pt x="217" y="19841"/>
                </a:lnTo>
                <a:lnTo>
                  <a:pt x="3026" y="19841"/>
                </a:lnTo>
                <a:lnTo>
                  <a:pt x="4149" y="21488"/>
                </a:lnTo>
                <a:lnTo>
                  <a:pt x="4187" y="21525"/>
                </a:lnTo>
                <a:lnTo>
                  <a:pt x="4289" y="21600"/>
                </a:lnTo>
                <a:lnTo>
                  <a:pt x="4391" y="21600"/>
                </a:lnTo>
                <a:lnTo>
                  <a:pt x="4494" y="21525"/>
                </a:lnTo>
                <a:lnTo>
                  <a:pt x="4532" y="21488"/>
                </a:lnTo>
                <a:lnTo>
                  <a:pt x="5655" y="19841"/>
                </a:lnTo>
                <a:lnTo>
                  <a:pt x="21383" y="19841"/>
                </a:lnTo>
                <a:lnTo>
                  <a:pt x="21434" y="19803"/>
                </a:lnTo>
                <a:lnTo>
                  <a:pt x="21472" y="19766"/>
                </a:lnTo>
                <a:lnTo>
                  <a:pt x="21523" y="19728"/>
                </a:lnTo>
                <a:lnTo>
                  <a:pt x="21549" y="19653"/>
                </a:lnTo>
                <a:lnTo>
                  <a:pt x="21574" y="19597"/>
                </a:lnTo>
                <a:lnTo>
                  <a:pt x="21600" y="19522"/>
                </a:lnTo>
                <a:lnTo>
                  <a:pt x="21600" y="318"/>
                </a:lnTo>
                <a:lnTo>
                  <a:pt x="21574" y="243"/>
                </a:lnTo>
                <a:lnTo>
                  <a:pt x="21549" y="187"/>
                </a:lnTo>
                <a:lnTo>
                  <a:pt x="21523" y="112"/>
                </a:lnTo>
                <a:lnTo>
                  <a:pt x="21472" y="75"/>
                </a:lnTo>
                <a:lnTo>
                  <a:pt x="21434" y="37"/>
                </a:lnTo>
                <a:lnTo>
                  <a:pt x="21383" y="0"/>
                </a:lnTo>
                <a:lnTo>
                  <a:pt x="21319" y="0"/>
                </a:lnTo>
                <a:close/>
              </a:path>
            </a:pathLst>
          </a:custGeom>
          <a:blipFill dpi="0" rotWithShape="1">
            <a:blip r:embed="rId2">
              <a:alphaModFix amt="50000"/>
            </a:blip>
            <a:srcRect/>
            <a:tile tx="0" ty="0" sx="100000" sy="100000" flip="none" algn="tl"/>
          </a:blipFill>
          <a:ln w="19050">
            <a:noFill/>
          </a:ln>
        </p:spPr>
        <p:style>
          <a:lnRef idx="2">
            <a:schemeClr val="accent3">
              <a:shade val="50000"/>
            </a:schemeClr>
          </a:lnRef>
          <a:fillRef idx="1">
            <a:schemeClr val="accent3"/>
          </a:fillRef>
          <a:effectRef idx="0">
            <a:schemeClr val="accent3"/>
          </a:effectRef>
          <a:fontRef idx="minor">
            <a:schemeClr val="lt1"/>
          </a:fontRef>
        </p:style>
        <p:txBody>
          <a:bodyPr lIns="34289" rIns="34289"/>
          <a:lstStyle/>
          <a:p>
            <a:endParaRPr sz="1350" dirty="0"/>
          </a:p>
        </p:txBody>
      </p:sp>
      <p:sp>
        <p:nvSpPr>
          <p:cNvPr id="31" name="Shape 31"/>
          <p:cNvSpPr/>
          <p:nvPr/>
        </p:nvSpPr>
        <p:spPr>
          <a:xfrm>
            <a:off x="871935" y="444500"/>
            <a:ext cx="2881512" cy="800100"/>
          </a:xfrm>
          <a:custGeom>
            <a:avLst/>
            <a:gdLst/>
            <a:ahLst/>
            <a:cxnLst>
              <a:cxn ang="0">
                <a:pos x="wd2" y="hd2"/>
              </a:cxn>
              <a:cxn ang="5400000">
                <a:pos x="wd2" y="hd2"/>
              </a:cxn>
              <a:cxn ang="10800000">
                <a:pos x="wd2" y="hd2"/>
              </a:cxn>
              <a:cxn ang="16200000">
                <a:pos x="wd2" y="hd2"/>
              </a:cxn>
            </a:cxnLst>
            <a:rect l="0" t="0" r="r" b="b"/>
            <a:pathLst>
              <a:path w="21600" h="21600" extrusionOk="0">
                <a:moveTo>
                  <a:pt x="21319" y="0"/>
                </a:moveTo>
                <a:lnTo>
                  <a:pt x="217" y="0"/>
                </a:lnTo>
                <a:lnTo>
                  <a:pt x="166" y="37"/>
                </a:lnTo>
                <a:lnTo>
                  <a:pt x="128" y="75"/>
                </a:lnTo>
                <a:lnTo>
                  <a:pt x="77" y="112"/>
                </a:lnTo>
                <a:lnTo>
                  <a:pt x="51" y="187"/>
                </a:lnTo>
                <a:lnTo>
                  <a:pt x="26" y="243"/>
                </a:lnTo>
                <a:lnTo>
                  <a:pt x="0" y="318"/>
                </a:lnTo>
                <a:lnTo>
                  <a:pt x="0" y="19522"/>
                </a:lnTo>
                <a:lnTo>
                  <a:pt x="26" y="19597"/>
                </a:lnTo>
                <a:lnTo>
                  <a:pt x="51" y="19653"/>
                </a:lnTo>
                <a:lnTo>
                  <a:pt x="77" y="19728"/>
                </a:lnTo>
                <a:lnTo>
                  <a:pt x="128" y="19766"/>
                </a:lnTo>
                <a:lnTo>
                  <a:pt x="166" y="19803"/>
                </a:lnTo>
                <a:lnTo>
                  <a:pt x="217" y="19841"/>
                </a:lnTo>
                <a:lnTo>
                  <a:pt x="3026" y="19841"/>
                </a:lnTo>
                <a:lnTo>
                  <a:pt x="4149" y="21488"/>
                </a:lnTo>
                <a:lnTo>
                  <a:pt x="4187" y="21525"/>
                </a:lnTo>
                <a:lnTo>
                  <a:pt x="4289" y="21600"/>
                </a:lnTo>
                <a:lnTo>
                  <a:pt x="4391" y="21600"/>
                </a:lnTo>
                <a:lnTo>
                  <a:pt x="4494" y="21525"/>
                </a:lnTo>
                <a:lnTo>
                  <a:pt x="4532" y="21488"/>
                </a:lnTo>
                <a:lnTo>
                  <a:pt x="5655" y="19841"/>
                </a:lnTo>
                <a:lnTo>
                  <a:pt x="21383" y="19841"/>
                </a:lnTo>
                <a:lnTo>
                  <a:pt x="21434" y="19803"/>
                </a:lnTo>
                <a:lnTo>
                  <a:pt x="21472" y="19766"/>
                </a:lnTo>
                <a:lnTo>
                  <a:pt x="21523" y="19728"/>
                </a:lnTo>
                <a:lnTo>
                  <a:pt x="21549" y="19653"/>
                </a:lnTo>
                <a:lnTo>
                  <a:pt x="21574" y="19597"/>
                </a:lnTo>
                <a:lnTo>
                  <a:pt x="21600" y="19522"/>
                </a:lnTo>
                <a:lnTo>
                  <a:pt x="21600" y="318"/>
                </a:lnTo>
                <a:lnTo>
                  <a:pt x="21574" y="243"/>
                </a:lnTo>
                <a:lnTo>
                  <a:pt x="21549" y="187"/>
                </a:lnTo>
                <a:lnTo>
                  <a:pt x="21523" y="112"/>
                </a:lnTo>
                <a:lnTo>
                  <a:pt x="21472" y="75"/>
                </a:lnTo>
                <a:lnTo>
                  <a:pt x="21434" y="37"/>
                </a:lnTo>
                <a:lnTo>
                  <a:pt x="21383" y="0"/>
                </a:lnTo>
                <a:lnTo>
                  <a:pt x="21319" y="0"/>
                </a:lnTo>
                <a:close/>
              </a:path>
            </a:pathLst>
          </a:custGeom>
          <a:blipFill>
            <a:blip r:embed="rId2"/>
          </a:blipFill>
          <a:ln w="19050" cap="rnd">
            <a:noFill/>
          </a:ln>
        </p:spPr>
        <p:txBody>
          <a:bodyPr lIns="34289" rIns="34289"/>
          <a:lstStyle/>
          <a:p>
            <a:endParaRPr sz="1350" dirty="0"/>
          </a:p>
        </p:txBody>
      </p:sp>
      <p:sp>
        <p:nvSpPr>
          <p:cNvPr id="32" name="Shape 32"/>
          <p:cNvSpPr>
            <a:spLocks noGrp="1"/>
          </p:cNvSpPr>
          <p:nvPr>
            <p:ph type="title"/>
          </p:nvPr>
        </p:nvSpPr>
        <p:spPr>
          <a:xfrm>
            <a:off x="871935" y="568324"/>
            <a:ext cx="2881511" cy="485775"/>
          </a:xfrm>
          <a:prstGeom prst="rect">
            <a:avLst/>
          </a:prstGeom>
        </p:spPr>
        <p:txBody>
          <a:bodyPr>
            <a:normAutofit/>
          </a:bodyPr>
          <a:lstStyle>
            <a:lvl1pPr algn="ctr">
              <a:defRPr sz="2000"/>
            </a:lvl1pPr>
          </a:lstStyle>
          <a:p>
            <a:r>
              <a:rPr dirty="0"/>
              <a:t>Click to add title</a:t>
            </a:r>
          </a:p>
        </p:txBody>
      </p:sp>
      <p:sp>
        <p:nvSpPr>
          <p:cNvPr id="33" name="Shape 33"/>
          <p:cNvSpPr>
            <a:spLocks noGrp="1"/>
          </p:cNvSpPr>
          <p:nvPr>
            <p:ph type="body" idx="1"/>
          </p:nvPr>
        </p:nvSpPr>
        <p:spPr>
          <a:xfrm>
            <a:off x="3944343" y="446089"/>
            <a:ext cx="5080695" cy="5414963"/>
          </a:xfrm>
          <a:prstGeom prst="rect">
            <a:avLst/>
          </a:prstGeom>
        </p:spPr>
        <p:txBody>
          <a:bodyPr/>
          <a:lstStyle>
            <a:lvl1pPr marL="257175" indent="-257175">
              <a:buFont typeface="Arial" panose="020B0604020202020204" pitchFamily="34" charset="0"/>
              <a:buChar char="•"/>
              <a:defRPr/>
            </a:lvl1pPr>
          </a:lstStyle>
          <a:p>
            <a:r>
              <a:rPr dirty="0"/>
              <a:t>Click to add text</a:t>
            </a:r>
          </a:p>
        </p:txBody>
      </p:sp>
      <p:sp>
        <p:nvSpPr>
          <p:cNvPr id="34" name="Shape 34"/>
          <p:cNvSpPr>
            <a:spLocks noGrp="1"/>
          </p:cNvSpPr>
          <p:nvPr>
            <p:ph type="sldNum" sz="quarter" idx="2"/>
          </p:nvPr>
        </p:nvSpPr>
        <p:spPr>
          <a:prstGeom prst="rect">
            <a:avLst/>
          </a:prstGeom>
        </p:spPr>
        <p:txBody>
          <a:bodyPr/>
          <a:lstStyle/>
          <a:p>
            <a:fld id="{86CB4B4D-7CA3-9044-876B-883B54F8677D}" type="slidenum">
              <a:t>‹Nr.›</a:t>
            </a:fld>
            <a:endParaRPr dirty="0"/>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reserve="1">
  <p:cSld name="1_Default">
    <p:spTree>
      <p:nvGrpSpPr>
        <p:cNvPr id="1" name=""/>
        <p:cNvGrpSpPr/>
        <p:nvPr/>
      </p:nvGrpSpPr>
      <p:grpSpPr>
        <a:xfrm>
          <a:off x="0" y="0"/>
          <a:ext cx="0" cy="0"/>
          <a:chOff x="0" y="0"/>
          <a:chExt cx="0" cy="0"/>
        </a:xfrm>
      </p:grpSpPr>
      <p:sp>
        <p:nvSpPr>
          <p:cNvPr id="8" name="Shape 31">
            <a:extLst>
              <a:ext uri="{FF2B5EF4-FFF2-40B4-BE49-F238E27FC236}">
                <a16:creationId xmlns:a16="http://schemas.microsoft.com/office/drawing/2014/main" id="{BDD6232F-A18B-4ABC-9120-12440206BC0D}"/>
              </a:ext>
            </a:extLst>
          </p:cNvPr>
          <p:cNvSpPr/>
          <p:nvPr userDrawn="1"/>
        </p:nvSpPr>
        <p:spPr>
          <a:xfrm>
            <a:off x="871935" y="444500"/>
            <a:ext cx="2881512" cy="800100"/>
          </a:xfrm>
          <a:custGeom>
            <a:avLst/>
            <a:gdLst/>
            <a:ahLst/>
            <a:cxnLst>
              <a:cxn ang="0">
                <a:pos x="wd2" y="hd2"/>
              </a:cxn>
              <a:cxn ang="5400000">
                <a:pos x="wd2" y="hd2"/>
              </a:cxn>
              <a:cxn ang="10800000">
                <a:pos x="wd2" y="hd2"/>
              </a:cxn>
              <a:cxn ang="16200000">
                <a:pos x="wd2" y="hd2"/>
              </a:cxn>
            </a:cxnLst>
            <a:rect l="0" t="0" r="r" b="b"/>
            <a:pathLst>
              <a:path w="21600" h="21600" extrusionOk="0">
                <a:moveTo>
                  <a:pt x="21319" y="0"/>
                </a:moveTo>
                <a:lnTo>
                  <a:pt x="217" y="0"/>
                </a:lnTo>
                <a:lnTo>
                  <a:pt x="166" y="37"/>
                </a:lnTo>
                <a:lnTo>
                  <a:pt x="128" y="75"/>
                </a:lnTo>
                <a:lnTo>
                  <a:pt x="77" y="112"/>
                </a:lnTo>
                <a:lnTo>
                  <a:pt x="51" y="187"/>
                </a:lnTo>
                <a:lnTo>
                  <a:pt x="26" y="243"/>
                </a:lnTo>
                <a:lnTo>
                  <a:pt x="0" y="318"/>
                </a:lnTo>
                <a:lnTo>
                  <a:pt x="0" y="19522"/>
                </a:lnTo>
                <a:lnTo>
                  <a:pt x="26" y="19597"/>
                </a:lnTo>
                <a:lnTo>
                  <a:pt x="51" y="19653"/>
                </a:lnTo>
                <a:lnTo>
                  <a:pt x="77" y="19728"/>
                </a:lnTo>
                <a:lnTo>
                  <a:pt x="128" y="19766"/>
                </a:lnTo>
                <a:lnTo>
                  <a:pt x="166" y="19803"/>
                </a:lnTo>
                <a:lnTo>
                  <a:pt x="217" y="19841"/>
                </a:lnTo>
                <a:lnTo>
                  <a:pt x="3026" y="19841"/>
                </a:lnTo>
                <a:lnTo>
                  <a:pt x="4149" y="21488"/>
                </a:lnTo>
                <a:lnTo>
                  <a:pt x="4187" y="21525"/>
                </a:lnTo>
                <a:lnTo>
                  <a:pt x="4289" y="21600"/>
                </a:lnTo>
                <a:lnTo>
                  <a:pt x="4391" y="21600"/>
                </a:lnTo>
                <a:lnTo>
                  <a:pt x="4494" y="21525"/>
                </a:lnTo>
                <a:lnTo>
                  <a:pt x="4532" y="21488"/>
                </a:lnTo>
                <a:lnTo>
                  <a:pt x="5655" y="19841"/>
                </a:lnTo>
                <a:lnTo>
                  <a:pt x="21383" y="19841"/>
                </a:lnTo>
                <a:lnTo>
                  <a:pt x="21434" y="19803"/>
                </a:lnTo>
                <a:lnTo>
                  <a:pt x="21472" y="19766"/>
                </a:lnTo>
                <a:lnTo>
                  <a:pt x="21523" y="19728"/>
                </a:lnTo>
                <a:lnTo>
                  <a:pt x="21549" y="19653"/>
                </a:lnTo>
                <a:lnTo>
                  <a:pt x="21574" y="19597"/>
                </a:lnTo>
                <a:lnTo>
                  <a:pt x="21600" y="19522"/>
                </a:lnTo>
                <a:lnTo>
                  <a:pt x="21600" y="318"/>
                </a:lnTo>
                <a:lnTo>
                  <a:pt x="21574" y="243"/>
                </a:lnTo>
                <a:lnTo>
                  <a:pt x="21549" y="187"/>
                </a:lnTo>
                <a:lnTo>
                  <a:pt x="21523" y="112"/>
                </a:lnTo>
                <a:lnTo>
                  <a:pt x="21472" y="75"/>
                </a:lnTo>
                <a:lnTo>
                  <a:pt x="21434" y="37"/>
                </a:lnTo>
                <a:lnTo>
                  <a:pt x="21383" y="0"/>
                </a:lnTo>
                <a:lnTo>
                  <a:pt x="21319" y="0"/>
                </a:lnTo>
                <a:close/>
              </a:path>
            </a:pathLst>
          </a:custGeom>
          <a:blipFill>
            <a:blip r:embed="rId2"/>
          </a:blipFill>
          <a:ln w="19050" cap="rnd">
            <a:noFill/>
          </a:ln>
        </p:spPr>
        <p:txBody>
          <a:bodyPr lIns="34289" rIns="34289"/>
          <a:lstStyle/>
          <a:p>
            <a:endParaRPr sz="1350" dirty="0"/>
          </a:p>
        </p:txBody>
      </p:sp>
      <p:sp>
        <p:nvSpPr>
          <p:cNvPr id="32" name="Shape 32"/>
          <p:cNvSpPr>
            <a:spLocks noGrp="1"/>
          </p:cNvSpPr>
          <p:nvPr>
            <p:ph type="title"/>
          </p:nvPr>
        </p:nvSpPr>
        <p:spPr>
          <a:xfrm>
            <a:off x="871935" y="555624"/>
            <a:ext cx="2881511" cy="485775"/>
          </a:xfrm>
          <a:prstGeom prst="rect">
            <a:avLst/>
          </a:prstGeom>
        </p:spPr>
        <p:txBody>
          <a:bodyPr>
            <a:normAutofit/>
          </a:bodyPr>
          <a:lstStyle>
            <a:lvl1pPr algn="ctr">
              <a:defRPr sz="2000"/>
            </a:lvl1pPr>
          </a:lstStyle>
          <a:p>
            <a:r>
              <a:rPr dirty="0"/>
              <a:t>Click to add title</a:t>
            </a:r>
          </a:p>
        </p:txBody>
      </p:sp>
      <p:sp>
        <p:nvSpPr>
          <p:cNvPr id="33" name="Shape 33"/>
          <p:cNvSpPr>
            <a:spLocks noGrp="1"/>
          </p:cNvSpPr>
          <p:nvPr>
            <p:ph type="body" idx="1"/>
          </p:nvPr>
        </p:nvSpPr>
        <p:spPr>
          <a:xfrm>
            <a:off x="3944343" y="446089"/>
            <a:ext cx="5080695" cy="5414963"/>
          </a:xfrm>
          <a:prstGeom prst="rect">
            <a:avLst/>
          </a:prstGeom>
        </p:spPr>
        <p:txBody>
          <a:bodyPr/>
          <a:lstStyle>
            <a:lvl1pPr marL="257175" indent="-257175">
              <a:buFont typeface="Arial" panose="020B0604020202020204" pitchFamily="34" charset="0"/>
              <a:buChar char="•"/>
              <a:defRPr/>
            </a:lvl1pPr>
          </a:lstStyle>
          <a:p>
            <a:r>
              <a:rPr dirty="0"/>
              <a:t>Click to add text</a:t>
            </a:r>
          </a:p>
        </p:txBody>
      </p:sp>
      <p:sp>
        <p:nvSpPr>
          <p:cNvPr id="34" name="Shape 34"/>
          <p:cNvSpPr>
            <a:spLocks noGrp="1"/>
          </p:cNvSpPr>
          <p:nvPr>
            <p:ph type="sldNum" sz="quarter" idx="2"/>
          </p:nvPr>
        </p:nvSpPr>
        <p:spPr>
          <a:prstGeom prst="rect">
            <a:avLst/>
          </a:prstGeom>
        </p:spPr>
        <p:txBody>
          <a:bodyPr/>
          <a:lstStyle/>
          <a:p>
            <a:fld id="{86CB4B4D-7CA3-9044-876B-883B54F8677D}" type="slidenum">
              <a:t>‹Nr.›</a:t>
            </a:fld>
            <a:endParaRPr dirty="0"/>
          </a:p>
        </p:txBody>
      </p:sp>
    </p:spTree>
    <p:extLst>
      <p:ext uri="{BB962C8B-B14F-4D97-AF65-F5344CB8AC3E}">
        <p14:creationId xmlns:p14="http://schemas.microsoft.com/office/powerpoint/2010/main" val="2277266259"/>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Default">
    <p:spTree>
      <p:nvGrpSpPr>
        <p:cNvPr id="1" name=""/>
        <p:cNvGrpSpPr/>
        <p:nvPr/>
      </p:nvGrpSpPr>
      <p:grpSpPr>
        <a:xfrm>
          <a:off x="0" y="0"/>
          <a:ext cx="0" cy="0"/>
          <a:chOff x="0" y="0"/>
          <a:chExt cx="0" cy="0"/>
        </a:xfrm>
      </p:grpSpPr>
      <p:sp>
        <p:nvSpPr>
          <p:cNvPr id="34" name="Shape 34"/>
          <p:cNvSpPr>
            <a:spLocks noGrp="1"/>
          </p:cNvSpPr>
          <p:nvPr>
            <p:ph type="sldNum" sz="quarter" idx="2"/>
          </p:nvPr>
        </p:nvSpPr>
        <p:spPr>
          <a:prstGeom prst="rect">
            <a:avLst/>
          </a:prstGeom>
        </p:spPr>
        <p:txBody>
          <a:bodyPr/>
          <a:lstStyle/>
          <a:p>
            <a:fld id="{86CB4B4D-7CA3-9044-876B-883B54F8677D}" type="slidenum">
              <a:t>‹Nr.›</a:t>
            </a:fld>
            <a:endParaRPr dirty="0"/>
          </a:p>
        </p:txBody>
      </p:sp>
    </p:spTree>
    <p:extLst>
      <p:ext uri="{BB962C8B-B14F-4D97-AF65-F5344CB8AC3E}">
        <p14:creationId xmlns:p14="http://schemas.microsoft.com/office/powerpoint/2010/main" val="1129117866"/>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1" y="0"/>
            <a:ext cx="9906001" cy="218598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18651"/>
                </a:lnTo>
                <a:lnTo>
                  <a:pt x="3536" y="18651"/>
                </a:lnTo>
                <a:lnTo>
                  <a:pt x="4211" y="21475"/>
                </a:lnTo>
                <a:lnTo>
                  <a:pt x="4271" y="21600"/>
                </a:lnTo>
                <a:lnTo>
                  <a:pt x="4312" y="21600"/>
                </a:lnTo>
                <a:lnTo>
                  <a:pt x="4331" y="21553"/>
                </a:lnTo>
                <a:lnTo>
                  <a:pt x="4369" y="21475"/>
                </a:lnTo>
                <a:lnTo>
                  <a:pt x="5044" y="18651"/>
                </a:lnTo>
                <a:lnTo>
                  <a:pt x="21600" y="18651"/>
                </a:lnTo>
                <a:lnTo>
                  <a:pt x="21600" y="0"/>
                </a:lnTo>
                <a:close/>
              </a:path>
            </a:pathLst>
          </a:custGeom>
          <a:blipFill>
            <a:blip r:embed="rId7"/>
          </a:blipFill>
          <a:ln cap="rnd">
            <a:solidFill>
              <a:schemeClr val="accent1"/>
            </a:solidFill>
          </a:ln>
        </p:spPr>
        <p:txBody>
          <a:bodyPr lIns="34289" rIns="34289"/>
          <a:lstStyle/>
          <a:p>
            <a:endParaRPr sz="1350" dirty="0"/>
          </a:p>
        </p:txBody>
      </p:sp>
      <p:sp>
        <p:nvSpPr>
          <p:cNvPr id="3" name="Shape 3"/>
          <p:cNvSpPr>
            <a:spLocks noGrp="1"/>
          </p:cNvSpPr>
          <p:nvPr>
            <p:ph type="title"/>
          </p:nvPr>
        </p:nvSpPr>
        <p:spPr>
          <a:xfrm>
            <a:off x="657820" y="446089"/>
            <a:ext cx="8589070" cy="971551"/>
          </a:xfrm>
          <a:prstGeom prst="rect">
            <a:avLst/>
          </a:prstGeom>
          <a:ln w="12700">
            <a:miter lim="400000"/>
          </a:ln>
          <a:effectLst>
            <a:outerShdw blurRad="50800" rotWithShape="0">
              <a:srgbClr val="000000">
                <a:alpha val="59999"/>
              </a:srgbClr>
            </a:outerShdw>
          </a:effectLst>
          <a:extLst>
            <a:ext uri="{C572A759-6A51-4108-AA02-DFA0A04FC94B}">
              <ma14:wrappingTextBoxFlag xmlns:ma14="http://schemas.microsoft.com/office/mac/drawingml/2011/main" xmlns="" val="1"/>
            </a:ext>
          </a:extLst>
        </p:spPr>
        <p:txBody>
          <a:bodyPr lIns="45719" rIns="45719" anchor="b">
            <a:normAutofit/>
          </a:bodyPr>
          <a:lstStyle/>
          <a:p>
            <a:r>
              <a:t>Click to edit Master title style</a:t>
            </a:r>
          </a:p>
        </p:txBody>
      </p:sp>
      <p:sp>
        <p:nvSpPr>
          <p:cNvPr id="4" name="Shape 4"/>
          <p:cNvSpPr>
            <a:spLocks noGrp="1"/>
          </p:cNvSpPr>
          <p:nvPr>
            <p:ph type="body" idx="1"/>
          </p:nvPr>
        </p:nvSpPr>
        <p:spPr>
          <a:xfrm>
            <a:off x="495300" y="1417639"/>
            <a:ext cx="8915400" cy="4889501"/>
          </a:xfrm>
          <a:prstGeom prst="rect">
            <a:avLst/>
          </a:prstGeom>
          <a:ln w="12700">
            <a:miter lim="400000"/>
          </a:ln>
          <a:effectLst>
            <a:outerShdw blurRad="50800" rotWithShape="0">
              <a:srgbClr val="000000">
                <a:alpha val="39999"/>
              </a:srgbClr>
            </a:outerShdw>
          </a:effectLst>
          <a:extLst>
            <a:ext uri="{C572A759-6A51-4108-AA02-DFA0A04FC94B}">
              <ma14:wrappingTextBoxFlag xmlns:ma14="http://schemas.microsoft.com/office/mac/drawingml/2011/main" xmlns="" val="1"/>
            </a:ext>
          </a:extLst>
        </p:spPr>
        <p:txBody>
          <a:bodyPr lIns="45719" rIns="45719" anchor="ctr">
            <a:normAutofit/>
          </a:bodyPr>
          <a:lstStyle/>
          <a:p>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5" name="Shape 5"/>
          <p:cNvSpPr>
            <a:spLocks noGrp="1"/>
          </p:cNvSpPr>
          <p:nvPr>
            <p:ph type="sldNum" sz="quarter" idx="2"/>
          </p:nvPr>
        </p:nvSpPr>
        <p:spPr>
          <a:xfrm>
            <a:off x="9167130" y="6152922"/>
            <a:ext cx="371266" cy="252643"/>
          </a:xfrm>
          <a:prstGeom prst="rect">
            <a:avLst/>
          </a:prstGeom>
          <a:ln w="12700">
            <a:miter lim="400000"/>
          </a:ln>
        </p:spPr>
        <p:txBody>
          <a:bodyPr wrap="none" lIns="10800" tIns="10800" rIns="10800" bIns="10800" anchor="b">
            <a:spAutoFit/>
          </a:bodyPr>
          <a:lstStyle>
            <a:lvl1pPr algn="r">
              <a:defRPr sz="1500">
                <a:solidFill>
                  <a:schemeClr val="accent1"/>
                </a:solidFill>
              </a:defRPr>
            </a:lvl1pPr>
          </a:lstStyle>
          <a:p>
            <a:fld id="{86CB4B4D-7CA3-9044-876B-883B54F8677D}" type="slidenum">
              <a:t>‹Nr.›</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spd="med"/>
  <p:txStyles>
    <p:titleStyle>
      <a:lvl1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1pPr>
      <a:lvl2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2pPr>
      <a:lvl3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3pPr>
      <a:lvl4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4pPr>
      <a:lvl5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5pPr>
      <a:lvl6pPr marL="0" marR="0" indent="3429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6pPr>
      <a:lvl7pPr marL="0" marR="0" indent="6858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7pPr>
      <a:lvl8pPr marL="0" marR="0" indent="10287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8pPr>
      <a:lvl9pPr marL="0" marR="0" indent="13716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9pPr>
    </p:titleStyle>
    <p:bodyStyle>
      <a:lvl1pPr marL="257175" marR="0" indent="-257175" algn="l" defTabSz="342900" rtl="0" latinLnBrk="0">
        <a:lnSpc>
          <a:spcPct val="100000"/>
        </a:lnSpc>
        <a:spcBef>
          <a:spcPts val="450"/>
        </a:spcBef>
        <a:spcAft>
          <a:spcPts val="0"/>
        </a:spcAft>
        <a:buClr>
          <a:schemeClr val="accent1"/>
        </a:buClr>
        <a:buSzPct val="100000"/>
        <a:buFont typeface="Wingdings 2"/>
        <a:buChar char=""/>
        <a:tabLst/>
        <a:defRPr sz="1350" b="0" i="0" u="none" strike="noStrike" cap="none" spc="0" baseline="0">
          <a:ln>
            <a:noFill/>
          </a:ln>
          <a:solidFill>
            <a:srgbClr val="000000"/>
          </a:solidFill>
          <a:uFillTx/>
          <a:latin typeface="+mj-lt"/>
          <a:ea typeface="+mj-ea"/>
          <a:cs typeface="+mj-cs"/>
          <a:sym typeface="Century Gothic"/>
        </a:defRPr>
      </a:lvl1pPr>
      <a:lvl2pPr marL="583406" marR="0" indent="-240506" algn="l" defTabSz="342900" rtl="0" latinLnBrk="0">
        <a:lnSpc>
          <a:spcPct val="100000"/>
        </a:lnSpc>
        <a:spcBef>
          <a:spcPts val="450"/>
        </a:spcBef>
        <a:spcAft>
          <a:spcPts val="0"/>
        </a:spcAft>
        <a:buClr>
          <a:schemeClr val="accent1"/>
        </a:buClr>
        <a:buSzPct val="100000"/>
        <a:buFont typeface="Wingdings 2"/>
        <a:buChar char=""/>
        <a:tabLst/>
        <a:defRPr sz="1350" b="0" i="0" u="none" strike="noStrike" cap="none" spc="0" baseline="0">
          <a:ln>
            <a:noFill/>
          </a:ln>
          <a:solidFill>
            <a:srgbClr val="000000"/>
          </a:solidFill>
          <a:uFillTx/>
          <a:latin typeface="+mj-lt"/>
          <a:ea typeface="+mj-ea"/>
          <a:cs typeface="+mj-cs"/>
          <a:sym typeface="Century Gothic"/>
        </a:defRPr>
      </a:lvl2pPr>
      <a:lvl3pPr marL="906065" marR="0" indent="-220265" algn="l" defTabSz="342900" rtl="0" latinLnBrk="0">
        <a:lnSpc>
          <a:spcPct val="100000"/>
        </a:lnSpc>
        <a:spcBef>
          <a:spcPts val="450"/>
        </a:spcBef>
        <a:spcAft>
          <a:spcPts val="0"/>
        </a:spcAft>
        <a:buClr>
          <a:schemeClr val="accent1"/>
        </a:buClr>
        <a:buSzPct val="100000"/>
        <a:buFont typeface="Wingdings 2"/>
        <a:buChar char=""/>
        <a:tabLst/>
        <a:defRPr sz="1350" b="0" i="0" u="none" strike="noStrike" cap="none" spc="0" baseline="0">
          <a:ln>
            <a:noFill/>
          </a:ln>
          <a:solidFill>
            <a:srgbClr val="000000"/>
          </a:solidFill>
          <a:uFillTx/>
          <a:latin typeface="+mj-lt"/>
          <a:ea typeface="+mj-ea"/>
          <a:cs typeface="+mj-cs"/>
          <a:sym typeface="Century Gothic"/>
        </a:defRPr>
      </a:lvl3pPr>
      <a:lvl4pPr marL="1285875" marR="0" indent="-257175" algn="l" defTabSz="342900" rtl="0" latinLnBrk="0">
        <a:lnSpc>
          <a:spcPct val="100000"/>
        </a:lnSpc>
        <a:spcBef>
          <a:spcPts val="450"/>
        </a:spcBef>
        <a:spcAft>
          <a:spcPts val="0"/>
        </a:spcAft>
        <a:buClr>
          <a:schemeClr val="accent1"/>
        </a:buClr>
        <a:buSzPct val="100000"/>
        <a:buFont typeface="Wingdings 2"/>
        <a:buChar char=""/>
        <a:tabLst/>
        <a:defRPr sz="1350" b="0" i="0" u="none" strike="noStrike" cap="none" spc="0" baseline="0">
          <a:ln>
            <a:noFill/>
          </a:ln>
          <a:solidFill>
            <a:srgbClr val="000000"/>
          </a:solidFill>
          <a:uFillTx/>
          <a:latin typeface="+mj-lt"/>
          <a:ea typeface="+mj-ea"/>
          <a:cs typeface="+mj-cs"/>
          <a:sym typeface="Century Gothic"/>
        </a:defRPr>
      </a:lvl4pPr>
      <a:lvl5pPr marL="1628775" marR="0" indent="-257175" algn="l" defTabSz="342900" rtl="0" latinLnBrk="0">
        <a:lnSpc>
          <a:spcPct val="100000"/>
        </a:lnSpc>
        <a:spcBef>
          <a:spcPts val="450"/>
        </a:spcBef>
        <a:spcAft>
          <a:spcPts val="0"/>
        </a:spcAft>
        <a:buClr>
          <a:schemeClr val="accent1"/>
        </a:buClr>
        <a:buSzPct val="100000"/>
        <a:buFont typeface="Wingdings 2"/>
        <a:buChar char=""/>
        <a:tabLst/>
        <a:defRPr sz="1350" b="0" i="0" u="none" strike="noStrike" cap="none" spc="0" baseline="0">
          <a:ln>
            <a:noFill/>
          </a:ln>
          <a:solidFill>
            <a:srgbClr val="000000"/>
          </a:solidFill>
          <a:uFillTx/>
          <a:latin typeface="+mj-lt"/>
          <a:ea typeface="+mj-ea"/>
          <a:cs typeface="+mj-cs"/>
          <a:sym typeface="Century Gothic"/>
        </a:defRPr>
      </a:lvl5pPr>
      <a:lvl6pPr marL="1971675" marR="0" indent="-257175" algn="l" defTabSz="342900" rtl="0" latinLnBrk="0">
        <a:lnSpc>
          <a:spcPct val="100000"/>
        </a:lnSpc>
        <a:spcBef>
          <a:spcPts val="450"/>
        </a:spcBef>
        <a:spcAft>
          <a:spcPts val="0"/>
        </a:spcAft>
        <a:buClr>
          <a:schemeClr val="accent1"/>
        </a:buClr>
        <a:buSzPct val="100000"/>
        <a:buFont typeface="Wingdings 2"/>
        <a:buChar char="•"/>
        <a:tabLst/>
        <a:defRPr sz="1350" b="0" i="0" u="none" strike="noStrike" cap="none" spc="0" baseline="0">
          <a:ln>
            <a:noFill/>
          </a:ln>
          <a:solidFill>
            <a:srgbClr val="000000"/>
          </a:solidFill>
          <a:uFillTx/>
          <a:latin typeface="+mj-lt"/>
          <a:ea typeface="+mj-ea"/>
          <a:cs typeface="+mj-cs"/>
          <a:sym typeface="Century Gothic"/>
        </a:defRPr>
      </a:lvl6pPr>
      <a:lvl7pPr marL="2314575" marR="0" indent="-257175" algn="l" defTabSz="342900" rtl="0" latinLnBrk="0">
        <a:lnSpc>
          <a:spcPct val="100000"/>
        </a:lnSpc>
        <a:spcBef>
          <a:spcPts val="450"/>
        </a:spcBef>
        <a:spcAft>
          <a:spcPts val="0"/>
        </a:spcAft>
        <a:buClr>
          <a:schemeClr val="accent1"/>
        </a:buClr>
        <a:buSzPct val="100000"/>
        <a:buFont typeface="Wingdings 2"/>
        <a:buChar char="•"/>
        <a:tabLst/>
        <a:defRPr sz="1350" b="0" i="0" u="none" strike="noStrike" cap="none" spc="0" baseline="0">
          <a:ln>
            <a:noFill/>
          </a:ln>
          <a:solidFill>
            <a:srgbClr val="000000"/>
          </a:solidFill>
          <a:uFillTx/>
          <a:latin typeface="+mj-lt"/>
          <a:ea typeface="+mj-ea"/>
          <a:cs typeface="+mj-cs"/>
          <a:sym typeface="Century Gothic"/>
        </a:defRPr>
      </a:lvl7pPr>
      <a:lvl8pPr marL="2657475" marR="0" indent="-257175" algn="l" defTabSz="342900" rtl="0" latinLnBrk="0">
        <a:lnSpc>
          <a:spcPct val="100000"/>
        </a:lnSpc>
        <a:spcBef>
          <a:spcPts val="450"/>
        </a:spcBef>
        <a:spcAft>
          <a:spcPts val="0"/>
        </a:spcAft>
        <a:buClr>
          <a:schemeClr val="accent1"/>
        </a:buClr>
        <a:buSzPct val="100000"/>
        <a:buFont typeface="Wingdings 2"/>
        <a:buChar char="•"/>
        <a:tabLst/>
        <a:defRPr sz="1350" b="0" i="0" u="none" strike="noStrike" cap="none" spc="0" baseline="0">
          <a:ln>
            <a:noFill/>
          </a:ln>
          <a:solidFill>
            <a:srgbClr val="000000"/>
          </a:solidFill>
          <a:uFillTx/>
          <a:latin typeface="+mj-lt"/>
          <a:ea typeface="+mj-ea"/>
          <a:cs typeface="+mj-cs"/>
          <a:sym typeface="Century Gothic"/>
        </a:defRPr>
      </a:lvl8pPr>
      <a:lvl9pPr marL="3000375" marR="0" indent="-257175" algn="l" defTabSz="342900" rtl="0" latinLnBrk="0">
        <a:lnSpc>
          <a:spcPct val="100000"/>
        </a:lnSpc>
        <a:spcBef>
          <a:spcPts val="450"/>
        </a:spcBef>
        <a:spcAft>
          <a:spcPts val="0"/>
        </a:spcAft>
        <a:buClr>
          <a:schemeClr val="accent1"/>
        </a:buClr>
        <a:buSzPct val="100000"/>
        <a:buFont typeface="Wingdings 2"/>
        <a:buChar char="•"/>
        <a:tabLst/>
        <a:defRPr sz="1350" b="0" i="0" u="none" strike="noStrike" cap="none" spc="0" baseline="0">
          <a:ln>
            <a:noFill/>
          </a:ln>
          <a:solidFill>
            <a:srgbClr val="000000"/>
          </a:solidFill>
          <a:uFillTx/>
          <a:latin typeface="+mj-lt"/>
          <a:ea typeface="+mj-ea"/>
          <a:cs typeface="+mj-cs"/>
          <a:sym typeface="Century Gothic"/>
        </a:defRPr>
      </a:lvl9pPr>
    </p:bodyStyle>
    <p:otherStyle>
      <a:lvl1pPr marL="0" marR="0" indent="0" algn="r" defTabSz="342900" rtl="0" latinLnBrk="0">
        <a:lnSpc>
          <a:spcPct val="10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entury Gothic"/>
        </a:defRPr>
      </a:lvl1pPr>
      <a:lvl2pPr marL="0" marR="0" indent="0" algn="r" defTabSz="342900" rtl="0" latinLnBrk="0">
        <a:lnSpc>
          <a:spcPct val="10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entury Gothic"/>
        </a:defRPr>
      </a:lvl2pPr>
      <a:lvl3pPr marL="0" marR="0" indent="0" algn="r" defTabSz="342900" rtl="0" latinLnBrk="0">
        <a:lnSpc>
          <a:spcPct val="10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entury Gothic"/>
        </a:defRPr>
      </a:lvl3pPr>
      <a:lvl4pPr marL="0" marR="0" indent="0" algn="r" defTabSz="342900" rtl="0" latinLnBrk="0">
        <a:lnSpc>
          <a:spcPct val="10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entury Gothic"/>
        </a:defRPr>
      </a:lvl4pPr>
      <a:lvl5pPr marL="0" marR="0" indent="0" algn="r" defTabSz="342900" rtl="0" latinLnBrk="0">
        <a:lnSpc>
          <a:spcPct val="10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entury Gothic"/>
        </a:defRPr>
      </a:lvl5pPr>
      <a:lvl6pPr marL="0" marR="0" indent="0" algn="r" defTabSz="342900" rtl="0" latinLnBrk="0">
        <a:lnSpc>
          <a:spcPct val="10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entury Gothic"/>
        </a:defRPr>
      </a:lvl6pPr>
      <a:lvl7pPr marL="0" marR="0" indent="0" algn="r" defTabSz="342900" rtl="0" latinLnBrk="0">
        <a:lnSpc>
          <a:spcPct val="10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entury Gothic"/>
        </a:defRPr>
      </a:lvl7pPr>
      <a:lvl8pPr marL="0" marR="0" indent="0" algn="r" defTabSz="342900" rtl="0" latinLnBrk="0">
        <a:lnSpc>
          <a:spcPct val="10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entury Gothic"/>
        </a:defRPr>
      </a:lvl8pPr>
      <a:lvl9pPr marL="0" marR="0" indent="0" algn="r" defTabSz="342900" rtl="0" latinLnBrk="0">
        <a:lnSpc>
          <a:spcPct val="100000"/>
        </a:lnSpc>
        <a:spcBef>
          <a:spcPts val="0"/>
        </a:spcBef>
        <a:spcAft>
          <a:spcPts val="0"/>
        </a:spcAft>
        <a:buClrTx/>
        <a:buSzTx/>
        <a:buFontTx/>
        <a:buNone/>
        <a:tabLst/>
        <a:defRPr sz="1500" b="0" i="0" u="none" strike="noStrike" cap="none" spc="0" baseline="0">
          <a:ln>
            <a:noFill/>
          </a:ln>
          <a:solidFill>
            <a:schemeClr val="tx1"/>
          </a:solidFill>
          <a:uFillTx/>
          <a:latin typeface="+mn-lt"/>
          <a:ea typeface="+mn-ea"/>
          <a:cs typeface="+mn-cs"/>
          <a:sym typeface="Century Gothic"/>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11.jpg"/><Relationship Id="rId1" Type="http://schemas.openxmlformats.org/officeDocument/2006/relationships/slideLayout" Target="../slideLayouts/slideLayout3.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1.jpg"/><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25.jpeg"/><Relationship Id="rId13" Type="http://schemas.openxmlformats.org/officeDocument/2006/relationships/image" Target="../media/image30.jpeg"/><Relationship Id="rId18" Type="http://schemas.openxmlformats.org/officeDocument/2006/relationships/image" Target="../media/image35.jpeg"/><Relationship Id="rId3" Type="http://schemas.openxmlformats.org/officeDocument/2006/relationships/image" Target="../media/image20.jpeg"/><Relationship Id="rId21" Type="http://schemas.openxmlformats.org/officeDocument/2006/relationships/image" Target="../media/image38.jpeg"/><Relationship Id="rId7" Type="http://schemas.openxmlformats.org/officeDocument/2006/relationships/image" Target="../media/image24.jpeg"/><Relationship Id="rId12" Type="http://schemas.openxmlformats.org/officeDocument/2006/relationships/image" Target="../media/image29.jpeg"/><Relationship Id="rId17" Type="http://schemas.openxmlformats.org/officeDocument/2006/relationships/image" Target="../media/image34.jpeg"/><Relationship Id="rId2" Type="http://schemas.openxmlformats.org/officeDocument/2006/relationships/image" Target="../media/image11.jpg"/><Relationship Id="rId16" Type="http://schemas.openxmlformats.org/officeDocument/2006/relationships/image" Target="../media/image33.jpeg"/><Relationship Id="rId20" Type="http://schemas.openxmlformats.org/officeDocument/2006/relationships/image" Target="../media/image37.jpeg"/><Relationship Id="rId1" Type="http://schemas.openxmlformats.org/officeDocument/2006/relationships/slideLayout" Target="../slideLayouts/slideLayout3.xml"/><Relationship Id="rId6" Type="http://schemas.openxmlformats.org/officeDocument/2006/relationships/image" Target="../media/image23.jpeg"/><Relationship Id="rId11" Type="http://schemas.openxmlformats.org/officeDocument/2006/relationships/image" Target="../media/image28.jpeg"/><Relationship Id="rId24" Type="http://schemas.openxmlformats.org/officeDocument/2006/relationships/image" Target="../media/image41.jpeg"/><Relationship Id="rId5" Type="http://schemas.openxmlformats.org/officeDocument/2006/relationships/image" Target="../media/image22.jpeg"/><Relationship Id="rId15" Type="http://schemas.openxmlformats.org/officeDocument/2006/relationships/image" Target="../media/image32.jpeg"/><Relationship Id="rId23" Type="http://schemas.openxmlformats.org/officeDocument/2006/relationships/image" Target="../media/image40.jpeg"/><Relationship Id="rId10" Type="http://schemas.openxmlformats.org/officeDocument/2006/relationships/image" Target="../media/image27.jpeg"/><Relationship Id="rId19" Type="http://schemas.openxmlformats.org/officeDocument/2006/relationships/image" Target="../media/image36.jpeg"/><Relationship Id="rId4" Type="http://schemas.openxmlformats.org/officeDocument/2006/relationships/image" Target="../media/image21.jpeg"/><Relationship Id="rId9" Type="http://schemas.openxmlformats.org/officeDocument/2006/relationships/image" Target="../media/image26.jpeg"/><Relationship Id="rId14" Type="http://schemas.openxmlformats.org/officeDocument/2006/relationships/image" Target="../media/image31.jpeg"/><Relationship Id="rId22" Type="http://schemas.openxmlformats.org/officeDocument/2006/relationships/image" Target="../media/image39.jpeg"/></Relationships>
</file>

<file path=ppt/slides/_rels/slide19.xml.rels><?xml version="1.0" encoding="UTF-8" standalone="yes"?>
<Relationships xmlns="http://schemas.openxmlformats.org/package/2006/relationships"><Relationship Id="rId8" Type="http://schemas.openxmlformats.org/officeDocument/2006/relationships/image" Target="../media/image48.jpeg"/><Relationship Id="rId13" Type="http://schemas.openxmlformats.org/officeDocument/2006/relationships/image" Target="../media/image53.jpeg"/><Relationship Id="rId18" Type="http://schemas.openxmlformats.org/officeDocument/2006/relationships/image" Target="../media/image58.jpeg"/><Relationship Id="rId3" Type="http://schemas.openxmlformats.org/officeDocument/2006/relationships/image" Target="../media/image43.jpeg"/><Relationship Id="rId7" Type="http://schemas.openxmlformats.org/officeDocument/2006/relationships/image" Target="../media/image47.jpeg"/><Relationship Id="rId12" Type="http://schemas.openxmlformats.org/officeDocument/2006/relationships/image" Target="../media/image52.jpeg"/><Relationship Id="rId17" Type="http://schemas.openxmlformats.org/officeDocument/2006/relationships/image" Target="../media/image57.jpeg"/><Relationship Id="rId2" Type="http://schemas.openxmlformats.org/officeDocument/2006/relationships/image" Target="../media/image42.jpeg"/><Relationship Id="rId16" Type="http://schemas.openxmlformats.org/officeDocument/2006/relationships/image" Target="../media/image56.jpeg"/><Relationship Id="rId20" Type="http://schemas.openxmlformats.org/officeDocument/2006/relationships/image" Target="../media/image60.jpeg"/><Relationship Id="rId1" Type="http://schemas.openxmlformats.org/officeDocument/2006/relationships/slideLayout" Target="../slideLayouts/slideLayout3.xml"/><Relationship Id="rId6" Type="http://schemas.openxmlformats.org/officeDocument/2006/relationships/image" Target="../media/image46.jpeg"/><Relationship Id="rId11" Type="http://schemas.openxmlformats.org/officeDocument/2006/relationships/image" Target="../media/image51.jpeg"/><Relationship Id="rId5" Type="http://schemas.openxmlformats.org/officeDocument/2006/relationships/image" Target="../media/image45.jpeg"/><Relationship Id="rId15" Type="http://schemas.openxmlformats.org/officeDocument/2006/relationships/image" Target="../media/image55.jpeg"/><Relationship Id="rId10" Type="http://schemas.openxmlformats.org/officeDocument/2006/relationships/image" Target="../media/image50.jpeg"/><Relationship Id="rId19" Type="http://schemas.openxmlformats.org/officeDocument/2006/relationships/image" Target="../media/image59.jpeg"/><Relationship Id="rId4" Type="http://schemas.openxmlformats.org/officeDocument/2006/relationships/image" Target="../media/image44.jpeg"/><Relationship Id="rId9" Type="http://schemas.openxmlformats.org/officeDocument/2006/relationships/image" Target="../media/image49.jpeg"/><Relationship Id="rId14" Type="http://schemas.openxmlformats.org/officeDocument/2006/relationships/image" Target="../media/image5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66.jpeg"/><Relationship Id="rId13" Type="http://schemas.openxmlformats.org/officeDocument/2006/relationships/image" Target="../media/image71.jpeg"/><Relationship Id="rId18" Type="http://schemas.openxmlformats.org/officeDocument/2006/relationships/image" Target="../media/image76.jpeg"/><Relationship Id="rId3" Type="http://schemas.openxmlformats.org/officeDocument/2006/relationships/image" Target="../media/image61.JPG"/><Relationship Id="rId7" Type="http://schemas.openxmlformats.org/officeDocument/2006/relationships/image" Target="../media/image65.JPG"/><Relationship Id="rId12" Type="http://schemas.openxmlformats.org/officeDocument/2006/relationships/image" Target="../media/image70.jpeg"/><Relationship Id="rId17" Type="http://schemas.openxmlformats.org/officeDocument/2006/relationships/image" Target="../media/image75.jpeg"/><Relationship Id="rId2" Type="http://schemas.openxmlformats.org/officeDocument/2006/relationships/image" Target="../media/image42.jpeg"/><Relationship Id="rId16" Type="http://schemas.openxmlformats.org/officeDocument/2006/relationships/image" Target="../media/image74.jpeg"/><Relationship Id="rId20" Type="http://schemas.openxmlformats.org/officeDocument/2006/relationships/image" Target="../media/image78.jpeg"/><Relationship Id="rId1" Type="http://schemas.openxmlformats.org/officeDocument/2006/relationships/slideLayout" Target="../slideLayouts/slideLayout3.xml"/><Relationship Id="rId6" Type="http://schemas.openxmlformats.org/officeDocument/2006/relationships/image" Target="../media/image64.jpeg"/><Relationship Id="rId11" Type="http://schemas.openxmlformats.org/officeDocument/2006/relationships/image" Target="../media/image69.jpeg"/><Relationship Id="rId5" Type="http://schemas.openxmlformats.org/officeDocument/2006/relationships/image" Target="../media/image63.JPG"/><Relationship Id="rId15" Type="http://schemas.openxmlformats.org/officeDocument/2006/relationships/image" Target="../media/image73.JPG"/><Relationship Id="rId10" Type="http://schemas.openxmlformats.org/officeDocument/2006/relationships/image" Target="../media/image68.jpeg"/><Relationship Id="rId19" Type="http://schemas.openxmlformats.org/officeDocument/2006/relationships/image" Target="../media/image77.jpeg"/><Relationship Id="rId4" Type="http://schemas.openxmlformats.org/officeDocument/2006/relationships/image" Target="../media/image62.JPG"/><Relationship Id="rId9" Type="http://schemas.openxmlformats.org/officeDocument/2006/relationships/image" Target="../media/image67.jpeg"/><Relationship Id="rId14" Type="http://schemas.openxmlformats.org/officeDocument/2006/relationships/image" Target="../media/image72.jpeg"/></Relationships>
</file>

<file path=ppt/slides/_rels/slide2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11.jpg"/><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85.jpeg"/><Relationship Id="rId13" Type="http://schemas.openxmlformats.org/officeDocument/2006/relationships/image" Target="../media/image90.jpeg"/><Relationship Id="rId3" Type="http://schemas.openxmlformats.org/officeDocument/2006/relationships/image" Target="../media/image81.gif"/><Relationship Id="rId7" Type="http://schemas.openxmlformats.org/officeDocument/2006/relationships/image" Target="../media/image72.jpeg"/><Relationship Id="rId12" Type="http://schemas.openxmlformats.org/officeDocument/2006/relationships/image" Target="../media/image89.jpeg"/><Relationship Id="rId2" Type="http://schemas.openxmlformats.org/officeDocument/2006/relationships/image" Target="../media/image11.jpg"/><Relationship Id="rId16" Type="http://schemas.openxmlformats.org/officeDocument/2006/relationships/image" Target="../media/image93.png"/><Relationship Id="rId1" Type="http://schemas.openxmlformats.org/officeDocument/2006/relationships/slideLayout" Target="../slideLayouts/slideLayout3.xml"/><Relationship Id="rId6" Type="http://schemas.openxmlformats.org/officeDocument/2006/relationships/image" Target="../media/image84.jpeg"/><Relationship Id="rId11" Type="http://schemas.openxmlformats.org/officeDocument/2006/relationships/image" Target="../media/image88.jpeg"/><Relationship Id="rId5" Type="http://schemas.openxmlformats.org/officeDocument/2006/relationships/image" Target="../media/image83.jpeg"/><Relationship Id="rId15" Type="http://schemas.openxmlformats.org/officeDocument/2006/relationships/image" Target="../media/image92.jpeg"/><Relationship Id="rId10" Type="http://schemas.openxmlformats.org/officeDocument/2006/relationships/image" Target="../media/image87.jpeg"/><Relationship Id="rId4" Type="http://schemas.openxmlformats.org/officeDocument/2006/relationships/image" Target="../media/image82.jpeg"/><Relationship Id="rId9" Type="http://schemas.openxmlformats.org/officeDocument/2006/relationships/image" Target="../media/image86.jpeg"/><Relationship Id="rId14" Type="http://schemas.openxmlformats.org/officeDocument/2006/relationships/image" Target="../media/image91.jpeg"/></Relationships>
</file>

<file path=ppt/slides/_rels/slide2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1.jpg"/><Relationship Id="rId1" Type="http://schemas.openxmlformats.org/officeDocument/2006/relationships/slideLayout" Target="../slideLayouts/slideLayout3.xml"/><Relationship Id="rId4" Type="http://schemas.openxmlformats.org/officeDocument/2006/relationships/image" Target="../media/image94.png"/></Relationships>
</file>

<file path=ppt/slides/_rels/slide25.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98.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2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103.jpeg"/><Relationship Id="rId3" Type="http://schemas.openxmlformats.org/officeDocument/2006/relationships/image" Target="../media/image99.jpeg"/><Relationship Id="rId7" Type="http://schemas.openxmlformats.org/officeDocument/2006/relationships/image" Target="../media/image102.jpeg"/><Relationship Id="rId2" Type="http://schemas.openxmlformats.org/officeDocument/2006/relationships/image" Target="../media/image11.jpg"/><Relationship Id="rId1" Type="http://schemas.openxmlformats.org/officeDocument/2006/relationships/slideLayout" Target="../slideLayouts/slideLayout3.xml"/><Relationship Id="rId6" Type="http://schemas.openxmlformats.org/officeDocument/2006/relationships/image" Target="../media/image101.jpeg"/><Relationship Id="rId11" Type="http://schemas.openxmlformats.org/officeDocument/2006/relationships/image" Target="../media/image106.png"/><Relationship Id="rId5" Type="http://schemas.openxmlformats.org/officeDocument/2006/relationships/image" Target="../media/image82.jpeg"/><Relationship Id="rId10" Type="http://schemas.openxmlformats.org/officeDocument/2006/relationships/image" Target="../media/image105.JPG"/><Relationship Id="rId4" Type="http://schemas.openxmlformats.org/officeDocument/2006/relationships/image" Target="../media/image100.jpeg"/><Relationship Id="rId9" Type="http://schemas.openxmlformats.org/officeDocument/2006/relationships/image" Target="../media/image104.jpeg"/></Relationships>
</file>

<file path=ppt/slides/_rels/slide29.xml.rels><?xml version="1.0" encoding="UTF-8" standalone="yes"?>
<Relationships xmlns="http://schemas.openxmlformats.org/package/2006/relationships"><Relationship Id="rId8" Type="http://schemas.openxmlformats.org/officeDocument/2006/relationships/image" Target="../media/image112.jpeg"/><Relationship Id="rId3" Type="http://schemas.openxmlformats.org/officeDocument/2006/relationships/image" Target="../media/image107.jpeg"/><Relationship Id="rId7" Type="http://schemas.openxmlformats.org/officeDocument/2006/relationships/image" Target="../media/image111.jpeg"/><Relationship Id="rId2" Type="http://schemas.openxmlformats.org/officeDocument/2006/relationships/image" Target="../media/image11.jpg"/><Relationship Id="rId1" Type="http://schemas.openxmlformats.org/officeDocument/2006/relationships/slideLayout" Target="../slideLayouts/slideLayout3.xml"/><Relationship Id="rId6" Type="http://schemas.openxmlformats.org/officeDocument/2006/relationships/image" Target="../media/image110.jpeg"/><Relationship Id="rId11" Type="http://schemas.openxmlformats.org/officeDocument/2006/relationships/image" Target="../media/image115.jpeg"/><Relationship Id="rId5" Type="http://schemas.openxmlformats.org/officeDocument/2006/relationships/image" Target="../media/image109.jpeg"/><Relationship Id="rId10" Type="http://schemas.openxmlformats.org/officeDocument/2006/relationships/image" Target="../media/image114.jpeg"/><Relationship Id="rId4" Type="http://schemas.openxmlformats.org/officeDocument/2006/relationships/image" Target="../media/image108.jpeg"/><Relationship Id="rId9" Type="http://schemas.openxmlformats.org/officeDocument/2006/relationships/image" Target="../media/image11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117.png"/><Relationship Id="rId7" Type="http://schemas.openxmlformats.org/officeDocument/2006/relationships/image" Target="../media/image121.jpeg"/><Relationship Id="rId2" Type="http://schemas.openxmlformats.org/officeDocument/2006/relationships/image" Target="../media/image116.png"/><Relationship Id="rId1" Type="http://schemas.openxmlformats.org/officeDocument/2006/relationships/slideLayout" Target="../slideLayouts/slideLayout3.xml"/><Relationship Id="rId6" Type="http://schemas.openxmlformats.org/officeDocument/2006/relationships/image" Target="../media/image120.jpeg"/><Relationship Id="rId11" Type="http://schemas.openxmlformats.org/officeDocument/2006/relationships/image" Target="../media/image124.jpeg"/><Relationship Id="rId5" Type="http://schemas.openxmlformats.org/officeDocument/2006/relationships/image" Target="../media/image119.jpeg"/><Relationship Id="rId10" Type="http://schemas.openxmlformats.org/officeDocument/2006/relationships/image" Target="../media/image123.jpeg"/><Relationship Id="rId4" Type="http://schemas.openxmlformats.org/officeDocument/2006/relationships/image" Target="../media/image118.jpeg"/><Relationship Id="rId9" Type="http://schemas.openxmlformats.org/officeDocument/2006/relationships/image" Target="../media/image122.jpeg"/></Relationships>
</file>

<file path=ppt/slides/_rels/slide31.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26.jpeg"/><Relationship Id="rId7" Type="http://schemas.openxmlformats.org/officeDocument/2006/relationships/image" Target="../media/image130.jpeg"/><Relationship Id="rId2" Type="http://schemas.openxmlformats.org/officeDocument/2006/relationships/image" Target="../media/image11.jpg"/><Relationship Id="rId1" Type="http://schemas.openxmlformats.org/officeDocument/2006/relationships/slideLayout" Target="../slideLayouts/slideLayout3.xml"/><Relationship Id="rId6" Type="http://schemas.openxmlformats.org/officeDocument/2006/relationships/image" Target="../media/image129.jpeg"/><Relationship Id="rId5" Type="http://schemas.openxmlformats.org/officeDocument/2006/relationships/image" Target="../media/image128.jpeg"/><Relationship Id="rId4" Type="http://schemas.openxmlformats.org/officeDocument/2006/relationships/image" Target="../media/image127.jpeg"/></Relationships>
</file>

<file path=ppt/slides/_rels/slide34.xml.rels><?xml version="1.0" encoding="UTF-8" standalone="yes"?>
<Relationships xmlns="http://schemas.openxmlformats.org/package/2006/relationships"><Relationship Id="rId8" Type="http://schemas.openxmlformats.org/officeDocument/2006/relationships/image" Target="../media/image136.jpeg"/><Relationship Id="rId3" Type="http://schemas.openxmlformats.org/officeDocument/2006/relationships/image" Target="../media/image131.jpeg"/><Relationship Id="rId7" Type="http://schemas.openxmlformats.org/officeDocument/2006/relationships/image" Target="../media/image135.jpeg"/><Relationship Id="rId2" Type="http://schemas.openxmlformats.org/officeDocument/2006/relationships/image" Target="../media/image11.jpg"/><Relationship Id="rId1" Type="http://schemas.openxmlformats.org/officeDocument/2006/relationships/slideLayout" Target="../slideLayouts/slideLayout3.xml"/><Relationship Id="rId6" Type="http://schemas.openxmlformats.org/officeDocument/2006/relationships/image" Target="../media/image134.jpeg"/><Relationship Id="rId5" Type="http://schemas.openxmlformats.org/officeDocument/2006/relationships/image" Target="../media/image133.jpeg"/><Relationship Id="rId10" Type="http://schemas.openxmlformats.org/officeDocument/2006/relationships/image" Target="../media/image138.png"/><Relationship Id="rId4" Type="http://schemas.openxmlformats.org/officeDocument/2006/relationships/image" Target="../media/image132.jpeg"/><Relationship Id="rId9" Type="http://schemas.openxmlformats.org/officeDocument/2006/relationships/image" Target="../media/image137.jpg"/></Relationships>
</file>

<file path=ppt/slides/_rels/slide35.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png"/><Relationship Id="rId7" Type="http://schemas.openxmlformats.org/officeDocument/2006/relationships/image" Target="../media/image143.png"/><Relationship Id="rId12" Type="http://schemas.openxmlformats.org/officeDocument/2006/relationships/image" Target="../media/image148.jpeg"/><Relationship Id="rId2" Type="http://schemas.openxmlformats.org/officeDocument/2006/relationships/image" Target="../media/image11.jpg"/><Relationship Id="rId1" Type="http://schemas.openxmlformats.org/officeDocument/2006/relationships/slideLayout" Target="../slideLayouts/slideLayout3.xml"/><Relationship Id="rId6" Type="http://schemas.openxmlformats.org/officeDocument/2006/relationships/image" Target="../media/image142.png"/><Relationship Id="rId11" Type="http://schemas.openxmlformats.org/officeDocument/2006/relationships/image" Target="../media/image147.png"/><Relationship Id="rId5" Type="http://schemas.openxmlformats.org/officeDocument/2006/relationships/image" Target="../media/image141.png"/><Relationship Id="rId10" Type="http://schemas.openxmlformats.org/officeDocument/2006/relationships/image" Target="../media/image146.png"/><Relationship Id="rId4" Type="http://schemas.openxmlformats.org/officeDocument/2006/relationships/image" Target="../media/image140.png"/><Relationship Id="rId9" Type="http://schemas.openxmlformats.org/officeDocument/2006/relationships/image" Target="../media/image145.png"/></Relationships>
</file>

<file path=ppt/slides/_rels/slide3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mailto:hannes.seller@hcu-hamburg.de" TargetMode="External"/><Relationship Id="rId2" Type="http://schemas.openxmlformats.org/officeDocument/2006/relationships/hyperlink" Target="https://github.com/hannes-seller/gewiss.git" TargetMode="External"/><Relationship Id="rId1" Type="http://schemas.openxmlformats.org/officeDocument/2006/relationships/slideLayout" Target="../slideLayouts/slideLayout4.xml"/><Relationship Id="rId4" Type="http://schemas.openxmlformats.org/officeDocument/2006/relationships/image" Target="../media/image14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52.jpeg"/><Relationship Id="rId4" Type="http://schemas.openxmlformats.org/officeDocument/2006/relationships/image" Target="../media/image15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Shape 43"/>
          <p:cNvSpPr>
            <a:spLocks noGrp="1"/>
          </p:cNvSpPr>
          <p:nvPr>
            <p:ph type="title"/>
          </p:nvPr>
        </p:nvSpPr>
        <p:spPr>
          <a:xfrm>
            <a:off x="988219" y="1489166"/>
            <a:ext cx="8234158" cy="2517321"/>
          </a:xfrm>
          <a:prstGeom prst="rect">
            <a:avLst/>
          </a:prstGeom>
          <a:effectLst/>
        </p:spPr>
        <p:txBody>
          <a:bodyPr>
            <a:normAutofit/>
          </a:bodyPr>
          <a:lstStyle>
            <a:lvl1pPr algn="l">
              <a:defRPr sz="5400"/>
            </a:lvl1pPr>
          </a:lstStyle>
          <a:p>
            <a:r>
              <a:rPr lang="de-DE" sz="3000" dirty="0"/>
              <a:t>GEWISS </a:t>
            </a:r>
            <a:br>
              <a:rPr lang="de-DE" sz="3000" dirty="0"/>
            </a:br>
            <a:br>
              <a:rPr lang="de-DE" sz="3000" dirty="0"/>
            </a:br>
            <a:r>
              <a:rPr lang="de-DE" sz="3000" dirty="0"/>
              <a:t>Handbuch zum</a:t>
            </a:r>
            <a:br>
              <a:rPr lang="de-DE" sz="3000" dirty="0"/>
            </a:br>
            <a:r>
              <a:rPr lang="de-DE" sz="3000" dirty="0"/>
              <a:t>Aufnahmebogen für Bestandsgebäude</a:t>
            </a:r>
            <a:endParaRPr sz="3000" dirty="0"/>
          </a:p>
        </p:txBody>
      </p:sp>
      <p:sp>
        <p:nvSpPr>
          <p:cNvPr id="44" name="Shape 44"/>
          <p:cNvSpPr>
            <a:spLocks noGrp="1"/>
          </p:cNvSpPr>
          <p:nvPr>
            <p:ph type="body" sz="quarter" idx="1"/>
          </p:nvPr>
        </p:nvSpPr>
        <p:spPr>
          <a:xfrm>
            <a:off x="988219" y="5470412"/>
            <a:ext cx="7928372" cy="326231"/>
          </a:xfrm>
          <a:prstGeom prst="rect">
            <a:avLst/>
          </a:prstGeom>
        </p:spPr>
        <p:txBody>
          <a:bodyPr>
            <a:noAutofit/>
          </a:bodyPr>
          <a:lstStyle>
            <a:lvl1pPr algn="l"/>
          </a:lstStyle>
          <a:p>
            <a:r>
              <a:rPr lang="de-DE" sz="2000" dirty="0"/>
              <a:t>Erläuterungen und Anwendungshinweise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p:nvPr/>
        </p:nvSpPr>
        <p:spPr>
          <a:xfrm>
            <a:off x="871935" y="2533951"/>
            <a:ext cx="2881511" cy="2462213"/>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spAutoFit/>
          </a:bodyPr>
          <a:lstStyle/>
          <a:p>
            <a:pPr marL="87313" indent="-87313">
              <a:buClr>
                <a:srgbClr val="94C627"/>
              </a:buClr>
              <a:buSzPct val="100000"/>
              <a:buFont typeface="Arial" panose="020B0604020202020204" pitchFamily="34" charset="0"/>
              <a:buChar char="•"/>
              <a:defRPr sz="1200">
                <a:solidFill>
                  <a:srgbClr val="000000"/>
                </a:solidFill>
              </a:defRPr>
            </a:pPr>
            <a:r>
              <a:rPr lang="de-DE" sz="1100" dirty="0">
                <a:sym typeface="Wingdings" panose="05000000000000000000" pitchFamily="2" charset="2"/>
              </a:rPr>
              <a:t>Zum </a:t>
            </a:r>
            <a:r>
              <a:rPr lang="de-DE" sz="1100" b="1" dirty="0">
                <a:sym typeface="Wingdings" panose="05000000000000000000" pitchFamily="2" charset="2"/>
              </a:rPr>
              <a:t>Speichern</a:t>
            </a:r>
            <a:r>
              <a:rPr lang="de-DE" sz="1100" dirty="0">
                <a:sym typeface="Wingdings" panose="05000000000000000000" pitchFamily="2" charset="2"/>
              </a:rPr>
              <a:t> sollte das eingefügte Speicherfeld verwendet werden. Die Datei wird dann automatisch richtig benannt (</a:t>
            </a:r>
            <a:r>
              <a:rPr lang="de-DE" sz="1100" dirty="0"/>
              <a:t>Straßenname_Hausnummer_Zusatz)</a:t>
            </a:r>
            <a:r>
              <a:rPr lang="de-DE" sz="1100" dirty="0">
                <a:sym typeface="Wingdings" panose="05000000000000000000" pitchFamily="2" charset="2"/>
              </a:rPr>
              <a:t> und an dem Ort gespeichert, an dem die Vorlagedatei liegt.</a:t>
            </a:r>
          </a:p>
          <a:p>
            <a:pPr marL="87313" indent="-87313">
              <a:buClr>
                <a:srgbClr val="94C627"/>
              </a:buClr>
              <a:buSzPct val="100000"/>
              <a:buFont typeface="Arial" panose="020B0604020202020204" pitchFamily="34" charset="0"/>
              <a:buChar char="•"/>
              <a:defRPr sz="1200">
                <a:solidFill>
                  <a:srgbClr val="000000"/>
                </a:solidFill>
              </a:defRPr>
            </a:pPr>
            <a:endParaRPr lang="de-DE" sz="1100" dirty="0">
              <a:sym typeface="Wingdings" panose="05000000000000000000" pitchFamily="2" charset="2"/>
            </a:endParaRPr>
          </a:p>
          <a:p>
            <a:pPr marL="87313" indent="-87313">
              <a:buClr>
                <a:srgbClr val="94C627"/>
              </a:buClr>
              <a:buSzPct val="100000"/>
              <a:buFont typeface="Arial" panose="020B0604020202020204" pitchFamily="34" charset="0"/>
              <a:buChar char="•"/>
              <a:defRPr sz="1200">
                <a:solidFill>
                  <a:srgbClr val="000000"/>
                </a:solidFill>
              </a:defRPr>
            </a:pPr>
            <a:r>
              <a:rPr lang="de-DE" sz="1100" dirty="0">
                <a:sym typeface="Wingdings" panose="05000000000000000000" pitchFamily="2" charset="2"/>
              </a:rPr>
              <a:t>Obacht ist geboten, dass die Vorlagedatei nicht überschrieben wird. Zur Sicherheit sollte eine funktionierende Vorlagedatei auf einem USB-Stick mitgenommen werden.</a:t>
            </a:r>
            <a:endParaRPr lang="de-DE" sz="1100" dirty="0"/>
          </a:p>
          <a:p>
            <a:pPr>
              <a:buClr>
                <a:srgbClr val="94C627"/>
              </a:buClr>
              <a:buSzPct val="100000"/>
              <a:defRPr sz="1200">
                <a:solidFill>
                  <a:srgbClr val="000000"/>
                </a:solidFill>
              </a:defRPr>
            </a:pPr>
            <a:r>
              <a:rPr lang="de-DE" sz="1100" dirty="0">
                <a:sym typeface="Wingdings" panose="05000000000000000000" pitchFamily="2" charset="2"/>
              </a:rPr>
              <a:t>   </a:t>
            </a:r>
          </a:p>
        </p:txBody>
      </p:sp>
      <p:sp>
        <p:nvSpPr>
          <p:cNvPr id="132" name="Shape 132"/>
          <p:cNvSpPr/>
          <p:nvPr/>
        </p:nvSpPr>
        <p:spPr>
          <a:xfrm>
            <a:off x="4064794" y="3018235"/>
            <a:ext cx="5454254" cy="1"/>
          </a:xfrm>
          <a:prstGeom prst="line">
            <a:avLst/>
          </a:prstGeom>
          <a:ln w="19050" cap="rnd">
            <a:solidFill>
              <a:srgbClr val="808080"/>
            </a:solidFill>
            <a:prstDash val="sysDash"/>
          </a:ln>
        </p:spPr>
        <p:txBody>
          <a:bodyPr lIns="34289" rIns="34289"/>
          <a:lstStyle/>
          <a:p>
            <a:endParaRPr sz="1350"/>
          </a:p>
        </p:txBody>
      </p:sp>
      <p:sp>
        <p:nvSpPr>
          <p:cNvPr id="18" name="Textfeld 17"/>
          <p:cNvSpPr txBox="1"/>
          <p:nvPr/>
        </p:nvSpPr>
        <p:spPr>
          <a:xfrm>
            <a:off x="9013031" y="6337626"/>
            <a:ext cx="373818" cy="184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ctr">
            <a:spAutoFit/>
          </a:bodyPr>
          <a:lstStyle/>
          <a:p>
            <a:pPr defTabSz="342900"/>
            <a:r>
              <a:rPr lang="de-DE" sz="750" dirty="0">
                <a:solidFill>
                  <a:schemeClr val="bg2">
                    <a:lumMod val="50000"/>
                  </a:schemeClr>
                </a:solidFill>
              </a:rPr>
              <a:t>Seite 8</a:t>
            </a:r>
          </a:p>
        </p:txBody>
      </p:sp>
      <p:pic>
        <p:nvPicPr>
          <p:cNvPr id="17" name="Grafik 16"/>
          <p:cNvPicPr>
            <a:picLocks noChangeAspect="1"/>
          </p:cNvPicPr>
          <p:nvPr/>
        </p:nvPicPr>
        <p:blipFill rotWithShape="1">
          <a:blip r:embed="rId3">
            <a:extLst>
              <a:ext uri="{28A0092B-C50C-407E-A947-70E740481C1C}">
                <a14:useLocalDpi xmlns:a14="http://schemas.microsoft.com/office/drawing/2010/main" val="0"/>
              </a:ext>
            </a:extLst>
          </a:blip>
          <a:srcRect l="4177" t="13335" r="4785" b="68116"/>
          <a:stretch/>
        </p:blipFill>
        <p:spPr>
          <a:xfrm>
            <a:off x="4117118" y="2196926"/>
            <a:ext cx="5376514" cy="809367"/>
          </a:xfrm>
          <a:prstGeom prst="rect">
            <a:avLst/>
          </a:prstGeom>
        </p:spPr>
      </p:pic>
      <p:sp>
        <p:nvSpPr>
          <p:cNvPr id="19" name="Shape 124"/>
          <p:cNvSpPr/>
          <p:nvPr/>
        </p:nvSpPr>
        <p:spPr>
          <a:xfrm>
            <a:off x="4821367" y="1662490"/>
            <a:ext cx="857252" cy="23083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spcBef>
                <a:spcPts val="600"/>
              </a:spcBef>
              <a:defRPr sz="1000">
                <a:solidFill>
                  <a:srgbClr val="000000"/>
                </a:solidFill>
              </a:defRPr>
            </a:lvl1pPr>
          </a:lstStyle>
          <a:p>
            <a:r>
              <a:rPr lang="de-DE" sz="900" dirty="0"/>
              <a:t>Kontrollfeld </a:t>
            </a:r>
          </a:p>
        </p:txBody>
      </p:sp>
      <p:sp>
        <p:nvSpPr>
          <p:cNvPr id="20" name="Shape 126"/>
          <p:cNvSpPr/>
          <p:nvPr/>
        </p:nvSpPr>
        <p:spPr>
          <a:xfrm>
            <a:off x="4810044" y="1742185"/>
            <a:ext cx="0" cy="791766"/>
          </a:xfrm>
          <a:prstGeom prst="line">
            <a:avLst/>
          </a:prstGeom>
          <a:ln w="19050" cap="rnd">
            <a:solidFill>
              <a:srgbClr val="000000"/>
            </a:solidFill>
            <a:tailEnd type="triangle"/>
          </a:ln>
        </p:spPr>
        <p:txBody>
          <a:bodyPr lIns="34289" rIns="34289"/>
          <a:lstStyle/>
          <a:p>
            <a:endParaRPr sz="1350"/>
          </a:p>
        </p:txBody>
      </p:sp>
      <p:sp>
        <p:nvSpPr>
          <p:cNvPr id="21" name="Shape 133"/>
          <p:cNvSpPr/>
          <p:nvPr/>
        </p:nvSpPr>
        <p:spPr>
          <a:xfrm>
            <a:off x="6316257" y="3718436"/>
            <a:ext cx="858441" cy="23083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spcBef>
                <a:spcPts val="600"/>
              </a:spcBef>
              <a:defRPr sz="1000">
                <a:solidFill>
                  <a:srgbClr val="000000"/>
                </a:solidFill>
              </a:defRPr>
            </a:lvl1pPr>
          </a:lstStyle>
          <a:p>
            <a:pPr algn="r"/>
            <a:r>
              <a:rPr lang="de-DE" sz="900" dirty="0"/>
              <a:t>Speicherfeld </a:t>
            </a:r>
          </a:p>
        </p:txBody>
      </p:sp>
      <p:sp>
        <p:nvSpPr>
          <p:cNvPr id="22" name="Shape 134"/>
          <p:cNvSpPr/>
          <p:nvPr/>
        </p:nvSpPr>
        <p:spPr>
          <a:xfrm flipV="1">
            <a:off x="7174698" y="2559865"/>
            <a:ext cx="1" cy="1326357"/>
          </a:xfrm>
          <a:prstGeom prst="line">
            <a:avLst/>
          </a:prstGeom>
          <a:ln w="19050" cap="rnd">
            <a:solidFill>
              <a:srgbClr val="000000"/>
            </a:solidFill>
            <a:tailEnd type="triangle"/>
          </a:ln>
        </p:spPr>
        <p:txBody>
          <a:bodyPr lIns="34289" rIns="34289"/>
          <a:lstStyle/>
          <a:p>
            <a:endParaRPr sz="1350"/>
          </a:p>
        </p:txBody>
      </p:sp>
      <p:sp>
        <p:nvSpPr>
          <p:cNvPr id="23" name="Shape 50">
            <a:extLst>
              <a:ext uri="{FF2B5EF4-FFF2-40B4-BE49-F238E27FC236}">
                <a16:creationId xmlns:a16="http://schemas.microsoft.com/office/drawing/2014/main" id="{78AE3019-95FA-45D4-AFEB-983BFC6A6EE1}"/>
              </a:ext>
            </a:extLst>
          </p:cNvPr>
          <p:cNvSpPr>
            <a:spLocks noGrp="1"/>
          </p:cNvSpPr>
          <p:nvPr>
            <p:ph type="title"/>
          </p:nvPr>
        </p:nvSpPr>
        <p:spPr>
          <a:xfrm>
            <a:off x="871935" y="568324"/>
            <a:ext cx="2881511" cy="485775"/>
          </a:xfrm>
          <a:prstGeom prst="rect">
            <a:avLst/>
          </a:prstGeom>
          <a:effectLst/>
        </p:spPr>
        <p:txBody>
          <a:bodyPr>
            <a:normAutofit/>
          </a:bodyPr>
          <a:lstStyle/>
          <a:p>
            <a:pPr algn="ctr">
              <a:defRPr sz="2000"/>
            </a:pPr>
            <a:r>
              <a:rPr lang="de-DE" dirty="0"/>
              <a:t>5   Datenaufnahme</a:t>
            </a:r>
            <a:endParaRPr dirty="0"/>
          </a:p>
        </p:txBody>
      </p:sp>
      <p:sp>
        <p:nvSpPr>
          <p:cNvPr id="12" name="Shape 50">
            <a:extLst>
              <a:ext uri="{FF2B5EF4-FFF2-40B4-BE49-F238E27FC236}">
                <a16:creationId xmlns:a16="http://schemas.microsoft.com/office/drawing/2014/main" id="{0AA5BD48-9BB5-4874-94DE-51D79988786C}"/>
              </a:ext>
            </a:extLst>
          </p:cNvPr>
          <p:cNvSpPr txBox="1">
            <a:spLocks/>
          </p:cNvSpPr>
          <p:nvPr/>
        </p:nvSpPr>
        <p:spPr>
          <a:xfrm>
            <a:off x="871934" y="1155698"/>
            <a:ext cx="2881511" cy="485775"/>
          </a:xfrm>
          <a:prstGeom prst="rect">
            <a:avLst/>
          </a:prstGeom>
          <a:ln w="12700">
            <a:miter lim="400000"/>
          </a:ln>
          <a:effectLst/>
          <a:extLst>
            <a:ext uri="{C572A759-6A51-4108-AA02-DFA0A04FC94B}">
              <ma14:wrappingTextBoxFlag xmlns:ma14="http://schemas.microsoft.com/office/mac/drawingml/2011/main" xmlns="" val="1"/>
            </a:ext>
          </a:extLst>
        </p:spPr>
        <p:txBody>
          <a:bodyPr lIns="45719" rIns="45719" anchor="b">
            <a:normAutofit/>
          </a:bodyPr>
          <a:lstStyle>
            <a:lvl1pPr marL="0" marR="0" indent="0" algn="ctr" defTabSz="342900" rtl="0" latinLnBrk="0">
              <a:lnSpc>
                <a:spcPct val="100000"/>
              </a:lnSpc>
              <a:spcBef>
                <a:spcPts val="0"/>
              </a:spcBef>
              <a:spcAft>
                <a:spcPts val="0"/>
              </a:spcAft>
              <a:buClrTx/>
              <a:buSzTx/>
              <a:buFontTx/>
              <a:buNone/>
              <a:tabLst/>
              <a:defRPr sz="2000" b="1" i="0" u="none" strike="noStrike" cap="none" spc="0" baseline="0">
                <a:ln>
                  <a:noFill/>
                </a:ln>
                <a:solidFill>
                  <a:srgbClr val="FFFFFF"/>
                </a:solidFill>
                <a:uFillTx/>
                <a:latin typeface="+mj-lt"/>
                <a:ea typeface="+mj-ea"/>
                <a:cs typeface="+mj-cs"/>
                <a:sym typeface="Century Gothic"/>
              </a:defRPr>
            </a:lvl1pPr>
            <a:lvl2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2pPr>
            <a:lvl3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3pPr>
            <a:lvl4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4pPr>
            <a:lvl5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5pPr>
            <a:lvl6pPr marL="0" marR="0" indent="3429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6pPr>
            <a:lvl7pPr marL="0" marR="0" indent="6858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7pPr>
            <a:lvl8pPr marL="0" marR="0" indent="10287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8pPr>
            <a:lvl9pPr marL="0" marR="0" indent="13716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9pPr>
          </a:lstStyle>
          <a:p>
            <a:pPr hangingPunct="1">
              <a:defRPr sz="2000"/>
            </a:pPr>
            <a:r>
              <a:rPr lang="de-DE" sz="1600" dirty="0"/>
              <a:t>5.1 Grundlegendes</a:t>
            </a:r>
          </a:p>
        </p:txBody>
      </p:sp>
    </p:spTree>
    <p:extLst>
      <p:ext uri="{BB962C8B-B14F-4D97-AF65-F5344CB8AC3E}">
        <p14:creationId xmlns:p14="http://schemas.microsoft.com/office/powerpoint/2010/main" val="2789560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hape 75"/>
          <p:cNvSpPr/>
          <p:nvPr/>
        </p:nvSpPr>
        <p:spPr>
          <a:xfrm>
            <a:off x="871934" y="2536584"/>
            <a:ext cx="2881511" cy="3816429"/>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spAutoFit/>
          </a:bodyPr>
          <a:lstStyle/>
          <a:p>
            <a:pPr indent="-96440">
              <a:defRPr sz="1200">
                <a:solidFill>
                  <a:srgbClr val="000000"/>
                </a:solidFill>
              </a:defRPr>
            </a:pPr>
            <a:r>
              <a:rPr lang="de-DE" sz="1100" dirty="0"/>
              <a:t>Der Aufnahmebogen liegt zu Beginn der Datenaufnahme als unausgefüllte Vorlagedatei auf dem Tablet vor. Er gliedert sich in 3 Abschnitte: </a:t>
            </a:r>
          </a:p>
          <a:p>
            <a:pPr marL="96440" indent="-96440">
              <a:defRPr sz="1200">
                <a:solidFill>
                  <a:srgbClr val="000000"/>
                </a:solidFill>
              </a:defRPr>
            </a:pPr>
            <a:endParaRPr lang="de-DE" sz="1100" dirty="0"/>
          </a:p>
          <a:p>
            <a:pPr marL="96440" indent="-96440">
              <a:buClr>
                <a:srgbClr val="94C627"/>
              </a:buClr>
              <a:buSzPct val="100000"/>
              <a:buFont typeface="Arial"/>
              <a:buChar char="•"/>
              <a:defRPr sz="1200">
                <a:solidFill>
                  <a:srgbClr val="000000"/>
                </a:solidFill>
              </a:defRPr>
            </a:pPr>
            <a:r>
              <a:rPr lang="de-DE" sz="1100" dirty="0"/>
              <a:t>Der </a:t>
            </a:r>
            <a:r>
              <a:rPr lang="de-DE" sz="1100" b="1" dirty="0"/>
              <a:t>erste Teil </a:t>
            </a:r>
            <a:r>
              <a:rPr lang="de-DE" sz="1100" dirty="0"/>
              <a:t>fasst alle Daten der äußerlichen Gebäudebegutachtung (Dach, Fassade, Fenster) zusammen. Die Vorbereitung kann am Computer erfolgen, die Kontrolle der Daten erfolgt vor Ort. </a:t>
            </a:r>
          </a:p>
          <a:p>
            <a:pPr marL="96440" indent="-96440">
              <a:buClr>
                <a:srgbClr val="94C627"/>
              </a:buClr>
              <a:buSzPct val="100000"/>
              <a:buFont typeface="Arial"/>
              <a:buChar char="•"/>
              <a:defRPr sz="1200">
                <a:solidFill>
                  <a:srgbClr val="000000"/>
                </a:solidFill>
              </a:defRPr>
            </a:pPr>
            <a:endParaRPr lang="de-DE" sz="1100" dirty="0"/>
          </a:p>
          <a:p>
            <a:pPr marL="96440" indent="-96440">
              <a:buClr>
                <a:srgbClr val="94C627"/>
              </a:buClr>
              <a:buSzPct val="100000"/>
              <a:buFont typeface="Arial"/>
              <a:buChar char="•"/>
              <a:defRPr sz="1200">
                <a:solidFill>
                  <a:srgbClr val="000000"/>
                </a:solidFill>
              </a:defRPr>
            </a:pPr>
            <a:r>
              <a:rPr lang="de-DE" sz="1100" dirty="0"/>
              <a:t>Der </a:t>
            </a:r>
            <a:r>
              <a:rPr lang="de-DE" sz="1100" b="1" dirty="0"/>
              <a:t>zweite und dritte Teil </a:t>
            </a:r>
            <a:r>
              <a:rPr lang="de-DE" sz="1100" dirty="0"/>
              <a:t>bündelt alle Daten der Anlagentechnik des Gebäudes sowie die soziodemographischen Daten. Diese Daten werden gesondert von dem ersten Teil durch Experten mit Zugang zu den Heizräumen und über Bewohnerumfragen ermittelt. Dieser Teil ist nicht Gegenstand der aktuellen Version des Handbuches.</a:t>
            </a:r>
          </a:p>
        </p:txBody>
      </p:sp>
      <p:sp>
        <p:nvSpPr>
          <p:cNvPr id="77" name="Shape 77"/>
          <p:cNvSpPr/>
          <p:nvPr/>
        </p:nvSpPr>
        <p:spPr>
          <a:xfrm>
            <a:off x="6466402" y="480451"/>
            <a:ext cx="116305" cy="1942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20" y="21600"/>
                </a:lnTo>
              </a:path>
            </a:pathLst>
          </a:custGeom>
          <a:ln cap="rnd">
            <a:solidFill>
              <a:srgbClr val="000000"/>
            </a:solidFill>
          </a:ln>
        </p:spPr>
        <p:txBody>
          <a:bodyPr lIns="34289" rIns="34289" anchor="ctr"/>
          <a:lstStyle/>
          <a:p>
            <a:pPr algn="ctr"/>
            <a:endParaRPr sz="1350"/>
          </a:p>
        </p:txBody>
      </p:sp>
      <p:sp>
        <p:nvSpPr>
          <p:cNvPr id="78" name="Shape 78"/>
          <p:cNvSpPr/>
          <p:nvPr/>
        </p:nvSpPr>
        <p:spPr>
          <a:xfrm>
            <a:off x="6466402" y="693903"/>
            <a:ext cx="116305" cy="24943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20" y="21600"/>
                </a:lnTo>
              </a:path>
            </a:pathLst>
          </a:custGeom>
          <a:ln cap="rnd">
            <a:solidFill>
              <a:srgbClr val="000000"/>
            </a:solidFill>
          </a:ln>
        </p:spPr>
        <p:txBody>
          <a:bodyPr lIns="34289" rIns="34289" anchor="ctr"/>
          <a:lstStyle/>
          <a:p>
            <a:pPr algn="ctr"/>
            <a:endParaRPr sz="1350"/>
          </a:p>
        </p:txBody>
      </p:sp>
      <p:sp>
        <p:nvSpPr>
          <p:cNvPr id="79" name="Shape 79"/>
          <p:cNvSpPr/>
          <p:nvPr/>
        </p:nvSpPr>
        <p:spPr>
          <a:xfrm>
            <a:off x="6466402" y="962388"/>
            <a:ext cx="116305" cy="3873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20" y="21600"/>
                </a:lnTo>
              </a:path>
            </a:pathLst>
          </a:custGeom>
          <a:ln cap="rnd">
            <a:solidFill>
              <a:srgbClr val="000000"/>
            </a:solidFill>
          </a:ln>
        </p:spPr>
        <p:txBody>
          <a:bodyPr lIns="34289" rIns="34289" anchor="ctr"/>
          <a:lstStyle/>
          <a:p>
            <a:pPr algn="ctr"/>
            <a:endParaRPr sz="1350"/>
          </a:p>
        </p:txBody>
      </p:sp>
      <p:sp>
        <p:nvSpPr>
          <p:cNvPr id="80" name="Shape 80"/>
          <p:cNvSpPr/>
          <p:nvPr/>
        </p:nvSpPr>
        <p:spPr>
          <a:xfrm>
            <a:off x="6466402" y="1363906"/>
            <a:ext cx="116305" cy="1207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20" y="21600"/>
                </a:lnTo>
              </a:path>
            </a:pathLst>
          </a:custGeom>
          <a:ln cap="rnd">
            <a:solidFill>
              <a:srgbClr val="000000"/>
            </a:solidFill>
          </a:ln>
        </p:spPr>
        <p:txBody>
          <a:bodyPr lIns="34289" rIns="34289" anchor="ctr"/>
          <a:lstStyle/>
          <a:p>
            <a:pPr algn="ctr"/>
            <a:endParaRPr sz="1350"/>
          </a:p>
        </p:txBody>
      </p:sp>
      <p:sp>
        <p:nvSpPr>
          <p:cNvPr id="81" name="Shape 81"/>
          <p:cNvSpPr/>
          <p:nvPr/>
        </p:nvSpPr>
        <p:spPr>
          <a:xfrm>
            <a:off x="6466402" y="1499361"/>
            <a:ext cx="116305" cy="1806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20" y="21600"/>
                </a:lnTo>
              </a:path>
            </a:pathLst>
          </a:custGeom>
          <a:ln cap="rnd">
            <a:solidFill>
              <a:srgbClr val="000000"/>
            </a:solidFill>
          </a:ln>
        </p:spPr>
        <p:txBody>
          <a:bodyPr lIns="34289" rIns="34289" anchor="ctr"/>
          <a:lstStyle/>
          <a:p>
            <a:pPr algn="ctr"/>
            <a:endParaRPr sz="1350"/>
          </a:p>
        </p:txBody>
      </p:sp>
      <p:sp>
        <p:nvSpPr>
          <p:cNvPr id="82" name="Shape 82"/>
          <p:cNvSpPr/>
          <p:nvPr/>
        </p:nvSpPr>
        <p:spPr>
          <a:xfrm>
            <a:off x="6466402" y="1706751"/>
            <a:ext cx="116305" cy="766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20" y="21600"/>
                </a:lnTo>
              </a:path>
            </a:pathLst>
          </a:custGeom>
          <a:ln cap="rnd">
            <a:solidFill>
              <a:srgbClr val="000000"/>
            </a:solidFill>
          </a:ln>
        </p:spPr>
        <p:txBody>
          <a:bodyPr lIns="34289" rIns="34289" anchor="ctr"/>
          <a:lstStyle/>
          <a:p>
            <a:pPr algn="ctr"/>
            <a:endParaRPr sz="1350"/>
          </a:p>
        </p:txBody>
      </p:sp>
      <p:sp>
        <p:nvSpPr>
          <p:cNvPr id="83" name="Shape 83"/>
          <p:cNvSpPr/>
          <p:nvPr/>
        </p:nvSpPr>
        <p:spPr>
          <a:xfrm>
            <a:off x="6466402" y="1800814"/>
            <a:ext cx="116305" cy="4938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20" y="21600"/>
                </a:lnTo>
              </a:path>
            </a:pathLst>
          </a:custGeom>
          <a:ln cap="rnd">
            <a:solidFill>
              <a:srgbClr val="000000"/>
            </a:solidFill>
          </a:ln>
        </p:spPr>
        <p:txBody>
          <a:bodyPr lIns="34289" rIns="34289" anchor="ctr"/>
          <a:lstStyle/>
          <a:p>
            <a:pPr algn="ctr"/>
            <a:endParaRPr sz="1350"/>
          </a:p>
        </p:txBody>
      </p:sp>
      <p:sp>
        <p:nvSpPr>
          <p:cNvPr id="84" name="Shape 84"/>
          <p:cNvSpPr/>
          <p:nvPr/>
        </p:nvSpPr>
        <p:spPr>
          <a:xfrm>
            <a:off x="6466402" y="2312647"/>
            <a:ext cx="116305" cy="2947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20" y="21600"/>
                </a:lnTo>
              </a:path>
            </a:pathLst>
          </a:custGeom>
          <a:ln cap="rnd">
            <a:solidFill>
              <a:srgbClr val="000000"/>
            </a:solidFill>
          </a:ln>
        </p:spPr>
        <p:txBody>
          <a:bodyPr lIns="34289" rIns="34289" anchor="ctr"/>
          <a:lstStyle/>
          <a:p>
            <a:pPr algn="ctr"/>
            <a:endParaRPr sz="1350"/>
          </a:p>
        </p:txBody>
      </p:sp>
      <p:sp>
        <p:nvSpPr>
          <p:cNvPr id="86" name="Shape 86"/>
          <p:cNvSpPr/>
          <p:nvPr/>
        </p:nvSpPr>
        <p:spPr>
          <a:xfrm>
            <a:off x="6466402" y="2620078"/>
            <a:ext cx="116305" cy="725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20" y="21600"/>
                </a:lnTo>
              </a:path>
            </a:pathLst>
          </a:custGeom>
          <a:ln cap="rnd">
            <a:solidFill>
              <a:srgbClr val="000000"/>
            </a:solidFill>
          </a:ln>
        </p:spPr>
        <p:txBody>
          <a:bodyPr lIns="34289" rIns="34289" anchor="ctr"/>
          <a:lstStyle/>
          <a:p>
            <a:pPr algn="ctr"/>
            <a:endParaRPr sz="1350"/>
          </a:p>
        </p:txBody>
      </p:sp>
      <p:sp>
        <p:nvSpPr>
          <p:cNvPr id="87" name="Shape 87"/>
          <p:cNvSpPr/>
          <p:nvPr/>
        </p:nvSpPr>
        <p:spPr>
          <a:xfrm>
            <a:off x="6466402" y="2714321"/>
            <a:ext cx="116305" cy="2722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20" y="21600"/>
                </a:lnTo>
              </a:path>
            </a:pathLst>
          </a:custGeom>
          <a:ln cap="rnd">
            <a:solidFill>
              <a:srgbClr val="000000"/>
            </a:solidFill>
          </a:ln>
        </p:spPr>
        <p:txBody>
          <a:bodyPr lIns="34289" rIns="34289" anchor="ctr"/>
          <a:lstStyle/>
          <a:p>
            <a:pPr algn="ctr"/>
            <a:endParaRPr sz="1350"/>
          </a:p>
        </p:txBody>
      </p:sp>
      <p:sp>
        <p:nvSpPr>
          <p:cNvPr id="89" name="Shape 89"/>
          <p:cNvSpPr/>
          <p:nvPr/>
        </p:nvSpPr>
        <p:spPr>
          <a:xfrm>
            <a:off x="6466402" y="3001311"/>
            <a:ext cx="116305" cy="725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20" y="21600"/>
                </a:lnTo>
              </a:path>
            </a:pathLst>
          </a:custGeom>
          <a:ln cap="rnd">
            <a:solidFill>
              <a:srgbClr val="000000"/>
            </a:solidFill>
          </a:ln>
        </p:spPr>
        <p:txBody>
          <a:bodyPr lIns="34289" rIns="34289" anchor="ctr"/>
          <a:lstStyle/>
          <a:p>
            <a:pPr algn="ctr"/>
            <a:endParaRPr sz="1350"/>
          </a:p>
        </p:txBody>
      </p:sp>
      <p:sp>
        <p:nvSpPr>
          <p:cNvPr id="90" name="Shape 90"/>
          <p:cNvSpPr/>
          <p:nvPr/>
        </p:nvSpPr>
        <p:spPr>
          <a:xfrm>
            <a:off x="6466402" y="3097641"/>
            <a:ext cx="116305" cy="3981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20" y="21600"/>
                </a:lnTo>
              </a:path>
            </a:pathLst>
          </a:custGeom>
          <a:ln cap="rnd">
            <a:solidFill>
              <a:srgbClr val="000000"/>
            </a:solidFill>
          </a:ln>
        </p:spPr>
        <p:txBody>
          <a:bodyPr lIns="34289" rIns="34289" anchor="ctr"/>
          <a:lstStyle/>
          <a:p>
            <a:pPr algn="ctr"/>
            <a:endParaRPr sz="1350"/>
          </a:p>
        </p:txBody>
      </p:sp>
      <p:sp>
        <p:nvSpPr>
          <p:cNvPr id="91" name="Shape 91"/>
          <p:cNvSpPr/>
          <p:nvPr/>
        </p:nvSpPr>
        <p:spPr>
          <a:xfrm>
            <a:off x="6466402" y="3507928"/>
            <a:ext cx="116305" cy="711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20" y="21600"/>
                </a:lnTo>
              </a:path>
            </a:pathLst>
          </a:custGeom>
          <a:ln cap="rnd">
            <a:solidFill>
              <a:srgbClr val="000000"/>
            </a:solidFill>
          </a:ln>
        </p:spPr>
        <p:txBody>
          <a:bodyPr lIns="34289" rIns="34289" anchor="ctr"/>
          <a:lstStyle/>
          <a:p>
            <a:pPr algn="ctr"/>
            <a:endParaRPr sz="1350"/>
          </a:p>
        </p:txBody>
      </p:sp>
      <p:sp>
        <p:nvSpPr>
          <p:cNvPr id="92" name="Shape 92"/>
          <p:cNvSpPr/>
          <p:nvPr/>
        </p:nvSpPr>
        <p:spPr>
          <a:xfrm>
            <a:off x="6466402" y="3596079"/>
            <a:ext cx="116305" cy="5779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20" y="21600"/>
                </a:lnTo>
              </a:path>
            </a:pathLst>
          </a:custGeom>
          <a:ln cap="rnd">
            <a:solidFill>
              <a:srgbClr val="000000"/>
            </a:solidFill>
          </a:ln>
        </p:spPr>
        <p:txBody>
          <a:bodyPr lIns="34289" rIns="34289" anchor="ctr"/>
          <a:lstStyle/>
          <a:p>
            <a:pPr algn="ctr"/>
            <a:endParaRPr sz="1350"/>
          </a:p>
        </p:txBody>
      </p:sp>
      <p:sp>
        <p:nvSpPr>
          <p:cNvPr id="93" name="Shape 93"/>
          <p:cNvSpPr/>
          <p:nvPr/>
        </p:nvSpPr>
        <p:spPr>
          <a:xfrm>
            <a:off x="6466402" y="4187820"/>
            <a:ext cx="116305" cy="5479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20" y="21600"/>
                </a:lnTo>
              </a:path>
            </a:pathLst>
          </a:custGeom>
          <a:ln cap="rnd">
            <a:solidFill>
              <a:srgbClr val="000000"/>
            </a:solidFill>
          </a:ln>
        </p:spPr>
        <p:txBody>
          <a:bodyPr lIns="34289" rIns="34289" anchor="ctr"/>
          <a:lstStyle/>
          <a:p>
            <a:pPr algn="ctr"/>
            <a:endParaRPr sz="1350"/>
          </a:p>
        </p:txBody>
      </p:sp>
      <p:sp>
        <p:nvSpPr>
          <p:cNvPr id="94" name="Shape 94"/>
          <p:cNvSpPr/>
          <p:nvPr/>
        </p:nvSpPr>
        <p:spPr>
          <a:xfrm>
            <a:off x="6466402" y="4766170"/>
            <a:ext cx="116305" cy="17712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20" y="21600"/>
                </a:lnTo>
              </a:path>
            </a:pathLst>
          </a:custGeom>
          <a:ln cap="rnd">
            <a:solidFill>
              <a:srgbClr val="000000"/>
            </a:solidFill>
          </a:ln>
        </p:spPr>
        <p:txBody>
          <a:bodyPr lIns="34289" rIns="34289" anchor="ctr"/>
          <a:lstStyle/>
          <a:p>
            <a:pPr algn="ctr"/>
            <a:endParaRPr sz="1350"/>
          </a:p>
        </p:txBody>
      </p:sp>
      <p:sp>
        <p:nvSpPr>
          <p:cNvPr id="95" name="Shape 95"/>
          <p:cNvSpPr/>
          <p:nvPr/>
        </p:nvSpPr>
        <p:spPr>
          <a:xfrm>
            <a:off x="6592285" y="474869"/>
            <a:ext cx="3023891" cy="203133"/>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lnSpc>
                <a:spcPct val="80000"/>
              </a:lnSpc>
              <a:spcBef>
                <a:spcPts val="600"/>
              </a:spcBef>
              <a:defRPr sz="1000">
                <a:solidFill>
                  <a:srgbClr val="000000"/>
                </a:solidFill>
              </a:defRPr>
            </a:lvl1pPr>
          </a:lstStyle>
          <a:p>
            <a:r>
              <a:rPr lang="de-DE" sz="900" dirty="0"/>
              <a:t>Kontrollfeld, Aufnahme- und Änderungsdatum </a:t>
            </a:r>
          </a:p>
        </p:txBody>
      </p:sp>
      <p:sp>
        <p:nvSpPr>
          <p:cNvPr id="96" name="Shape 96"/>
          <p:cNvSpPr/>
          <p:nvPr/>
        </p:nvSpPr>
        <p:spPr>
          <a:xfrm>
            <a:off x="6575866" y="711095"/>
            <a:ext cx="3023891" cy="23344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lnSpc>
                <a:spcPct val="80000"/>
              </a:lnSpc>
              <a:spcBef>
                <a:spcPts val="600"/>
              </a:spcBef>
              <a:defRPr sz="1000">
                <a:solidFill>
                  <a:srgbClr val="000000"/>
                </a:solidFill>
              </a:defRPr>
            </a:lvl1pPr>
          </a:lstStyle>
          <a:p>
            <a:r>
              <a:rPr lang="de-DE" sz="900" dirty="0"/>
              <a:t>Verortung</a:t>
            </a:r>
          </a:p>
        </p:txBody>
      </p:sp>
      <p:sp>
        <p:nvSpPr>
          <p:cNvPr id="97" name="Shape 97"/>
          <p:cNvSpPr/>
          <p:nvPr/>
        </p:nvSpPr>
        <p:spPr>
          <a:xfrm>
            <a:off x="6586813" y="1051342"/>
            <a:ext cx="3023891" cy="265274"/>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spcBef>
                <a:spcPts val="600"/>
              </a:spcBef>
              <a:defRPr sz="1000">
                <a:solidFill>
                  <a:srgbClr val="000000"/>
                </a:solidFill>
              </a:defRPr>
            </a:lvl1pPr>
          </a:lstStyle>
          <a:p>
            <a:r>
              <a:rPr lang="de-DE" sz="900" dirty="0"/>
              <a:t>Daten zur Größenordnung des Gebäudes</a:t>
            </a:r>
          </a:p>
        </p:txBody>
      </p:sp>
      <p:sp>
        <p:nvSpPr>
          <p:cNvPr id="98" name="Shape 98"/>
          <p:cNvSpPr/>
          <p:nvPr/>
        </p:nvSpPr>
        <p:spPr>
          <a:xfrm>
            <a:off x="6586813" y="1316376"/>
            <a:ext cx="3023891" cy="23344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lnSpc>
                <a:spcPct val="80000"/>
              </a:lnSpc>
              <a:spcBef>
                <a:spcPts val="600"/>
              </a:spcBef>
              <a:defRPr sz="1000">
                <a:solidFill>
                  <a:srgbClr val="000000"/>
                </a:solidFill>
              </a:defRPr>
            </a:lvl1pPr>
          </a:lstStyle>
          <a:p>
            <a:r>
              <a:rPr lang="de-DE" sz="900" dirty="0"/>
              <a:t>Gebäudesektor</a:t>
            </a:r>
          </a:p>
        </p:txBody>
      </p:sp>
      <p:sp>
        <p:nvSpPr>
          <p:cNvPr id="99" name="Shape 99"/>
          <p:cNvSpPr/>
          <p:nvPr/>
        </p:nvSpPr>
        <p:spPr>
          <a:xfrm>
            <a:off x="6586812" y="1488590"/>
            <a:ext cx="3040311" cy="23344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lnSpc>
                <a:spcPct val="80000"/>
              </a:lnSpc>
              <a:spcBef>
                <a:spcPts val="600"/>
              </a:spcBef>
              <a:defRPr sz="1000">
                <a:solidFill>
                  <a:srgbClr val="000000"/>
                </a:solidFill>
              </a:defRPr>
            </a:lvl1pPr>
          </a:lstStyle>
          <a:p>
            <a:r>
              <a:rPr lang="de-DE" sz="900" dirty="0"/>
              <a:t>Baujahr </a:t>
            </a:r>
          </a:p>
        </p:txBody>
      </p:sp>
      <p:sp>
        <p:nvSpPr>
          <p:cNvPr id="100" name="Shape 100"/>
          <p:cNvSpPr/>
          <p:nvPr/>
        </p:nvSpPr>
        <p:spPr>
          <a:xfrm>
            <a:off x="6597757" y="1652686"/>
            <a:ext cx="3033470" cy="203133"/>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lnSpc>
                <a:spcPct val="80000"/>
              </a:lnSpc>
              <a:spcBef>
                <a:spcPts val="600"/>
              </a:spcBef>
              <a:defRPr sz="1000">
                <a:solidFill>
                  <a:srgbClr val="000000"/>
                </a:solidFill>
              </a:defRPr>
            </a:lvl1pPr>
          </a:lstStyle>
          <a:p>
            <a:r>
              <a:rPr lang="de-DE" sz="900" dirty="0"/>
              <a:t>Denkmalschutz (optional)</a:t>
            </a:r>
          </a:p>
        </p:txBody>
      </p:sp>
      <p:sp>
        <p:nvSpPr>
          <p:cNvPr id="101" name="Shape 101"/>
          <p:cNvSpPr/>
          <p:nvPr/>
        </p:nvSpPr>
        <p:spPr>
          <a:xfrm>
            <a:off x="6586813" y="1913993"/>
            <a:ext cx="3058099" cy="23344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lnSpc>
                <a:spcPct val="80000"/>
              </a:lnSpc>
              <a:spcBef>
                <a:spcPts val="600"/>
              </a:spcBef>
              <a:defRPr sz="1000">
                <a:solidFill>
                  <a:srgbClr val="000000"/>
                </a:solidFill>
              </a:defRPr>
            </a:lvl1pPr>
          </a:lstStyle>
          <a:p>
            <a:r>
              <a:rPr lang="de-DE" sz="900" dirty="0"/>
              <a:t>Bauteildaten-Dach</a:t>
            </a:r>
          </a:p>
        </p:txBody>
      </p:sp>
      <p:sp>
        <p:nvSpPr>
          <p:cNvPr id="102" name="Shape 102"/>
          <p:cNvSpPr/>
          <p:nvPr/>
        </p:nvSpPr>
        <p:spPr>
          <a:xfrm>
            <a:off x="6586812" y="2389464"/>
            <a:ext cx="3040311" cy="23344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lnSpc>
                <a:spcPct val="80000"/>
              </a:lnSpc>
              <a:spcBef>
                <a:spcPts val="600"/>
              </a:spcBef>
              <a:defRPr sz="1000">
                <a:solidFill>
                  <a:srgbClr val="000000"/>
                </a:solidFill>
              </a:defRPr>
            </a:lvl1pPr>
          </a:lstStyle>
          <a:p>
            <a:r>
              <a:rPr lang="de-DE" sz="900" dirty="0"/>
              <a:t>Bauteildaten-Fassade Teil 1</a:t>
            </a:r>
          </a:p>
        </p:txBody>
      </p:sp>
      <p:sp>
        <p:nvSpPr>
          <p:cNvPr id="104" name="Shape 104"/>
          <p:cNvSpPr/>
          <p:nvPr/>
        </p:nvSpPr>
        <p:spPr>
          <a:xfrm>
            <a:off x="6586813" y="2515830"/>
            <a:ext cx="3023891" cy="265274"/>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spcBef>
                <a:spcPts val="600"/>
              </a:spcBef>
              <a:defRPr sz="1000">
                <a:solidFill>
                  <a:srgbClr val="000000"/>
                </a:solidFill>
              </a:defRPr>
            </a:lvl1pPr>
          </a:lstStyle>
          <a:p>
            <a:r>
              <a:rPr lang="de-DE" sz="900" dirty="0"/>
              <a:t>Abkürzung</a:t>
            </a:r>
          </a:p>
        </p:txBody>
      </p:sp>
      <p:sp>
        <p:nvSpPr>
          <p:cNvPr id="105" name="Shape 105"/>
          <p:cNvSpPr/>
          <p:nvPr/>
        </p:nvSpPr>
        <p:spPr>
          <a:xfrm>
            <a:off x="6592285" y="2723447"/>
            <a:ext cx="3058099" cy="23344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lnSpc>
                <a:spcPct val="80000"/>
              </a:lnSpc>
              <a:spcBef>
                <a:spcPts val="600"/>
              </a:spcBef>
              <a:defRPr sz="1000">
                <a:solidFill>
                  <a:srgbClr val="000000"/>
                </a:solidFill>
              </a:defRPr>
            </a:lvl1pPr>
          </a:lstStyle>
          <a:p>
            <a:r>
              <a:rPr lang="de-DE" sz="900" dirty="0"/>
              <a:t>Bauteildaten-Fenster Teil 1</a:t>
            </a:r>
          </a:p>
        </p:txBody>
      </p:sp>
      <p:sp>
        <p:nvSpPr>
          <p:cNvPr id="107" name="Shape 107"/>
          <p:cNvSpPr/>
          <p:nvPr/>
        </p:nvSpPr>
        <p:spPr>
          <a:xfrm>
            <a:off x="6581339" y="2900147"/>
            <a:ext cx="3023891" cy="265274"/>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spcBef>
                <a:spcPts val="600"/>
              </a:spcBef>
              <a:defRPr sz="1000">
                <a:solidFill>
                  <a:srgbClr val="000000"/>
                </a:solidFill>
              </a:defRPr>
            </a:lvl1pPr>
          </a:lstStyle>
          <a:p>
            <a:r>
              <a:rPr lang="de-DE" sz="900" dirty="0"/>
              <a:t>Abkürzung</a:t>
            </a:r>
          </a:p>
        </p:txBody>
      </p:sp>
      <p:sp>
        <p:nvSpPr>
          <p:cNvPr id="108" name="Shape 108"/>
          <p:cNvSpPr/>
          <p:nvPr/>
        </p:nvSpPr>
        <p:spPr>
          <a:xfrm>
            <a:off x="6592284" y="3177951"/>
            <a:ext cx="3041680" cy="23344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lnSpc>
                <a:spcPct val="80000"/>
              </a:lnSpc>
              <a:spcBef>
                <a:spcPts val="600"/>
              </a:spcBef>
              <a:defRPr sz="1000">
                <a:solidFill>
                  <a:srgbClr val="000000"/>
                </a:solidFill>
              </a:defRPr>
            </a:lvl1pPr>
          </a:lstStyle>
          <a:p>
            <a:r>
              <a:rPr lang="de-DE" sz="900" dirty="0"/>
              <a:t>Heizungsanlage</a:t>
            </a:r>
          </a:p>
        </p:txBody>
      </p:sp>
      <p:sp>
        <p:nvSpPr>
          <p:cNvPr id="109" name="Shape 109"/>
          <p:cNvSpPr/>
          <p:nvPr/>
        </p:nvSpPr>
        <p:spPr>
          <a:xfrm>
            <a:off x="6586812" y="3393932"/>
            <a:ext cx="3022524" cy="265274"/>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spcBef>
                <a:spcPts val="600"/>
              </a:spcBef>
              <a:defRPr sz="1000">
                <a:solidFill>
                  <a:srgbClr val="000000"/>
                </a:solidFill>
              </a:defRPr>
            </a:lvl1pPr>
          </a:lstStyle>
          <a:p>
            <a:r>
              <a:rPr lang="de-DE" sz="900" dirty="0"/>
              <a:t>Abkürzung</a:t>
            </a:r>
          </a:p>
        </p:txBody>
      </p:sp>
      <p:sp>
        <p:nvSpPr>
          <p:cNvPr id="110" name="Shape 110"/>
          <p:cNvSpPr/>
          <p:nvPr/>
        </p:nvSpPr>
        <p:spPr>
          <a:xfrm>
            <a:off x="6590916" y="3784255"/>
            <a:ext cx="3022524" cy="265274"/>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spcBef>
                <a:spcPts val="600"/>
              </a:spcBef>
              <a:defRPr sz="1000">
                <a:solidFill>
                  <a:srgbClr val="000000"/>
                </a:solidFill>
              </a:defRPr>
            </a:lvl1pPr>
          </a:lstStyle>
          <a:p>
            <a:r>
              <a:rPr lang="de-DE" sz="900" dirty="0"/>
              <a:t>Warmwasseranlage</a:t>
            </a:r>
          </a:p>
        </p:txBody>
      </p:sp>
      <p:sp>
        <p:nvSpPr>
          <p:cNvPr id="111" name="Shape 111"/>
          <p:cNvSpPr/>
          <p:nvPr/>
        </p:nvSpPr>
        <p:spPr>
          <a:xfrm>
            <a:off x="6586812" y="4409912"/>
            <a:ext cx="3023891" cy="265274"/>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spcBef>
                <a:spcPts val="600"/>
              </a:spcBef>
              <a:defRPr sz="1000">
                <a:solidFill>
                  <a:srgbClr val="000000"/>
                </a:solidFill>
              </a:defRPr>
            </a:lvl1pPr>
          </a:lstStyle>
          <a:p>
            <a:r>
              <a:rPr lang="de-DE" sz="900" dirty="0"/>
              <a:t>Angaben zur Wohneinheit</a:t>
            </a:r>
          </a:p>
        </p:txBody>
      </p:sp>
      <p:sp>
        <p:nvSpPr>
          <p:cNvPr id="112" name="Shape 112"/>
          <p:cNvSpPr/>
          <p:nvPr/>
        </p:nvSpPr>
        <p:spPr>
          <a:xfrm>
            <a:off x="6575866" y="5005622"/>
            <a:ext cx="3023891" cy="265274"/>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spcBef>
                <a:spcPts val="600"/>
              </a:spcBef>
              <a:defRPr sz="1000">
                <a:solidFill>
                  <a:srgbClr val="000000"/>
                </a:solidFill>
              </a:defRPr>
            </a:lvl1pPr>
          </a:lstStyle>
          <a:p>
            <a:r>
              <a:rPr lang="de-DE" sz="900" dirty="0"/>
              <a:t>Angaben zu den Bewohnern</a:t>
            </a:r>
          </a:p>
        </p:txBody>
      </p:sp>
      <p:sp>
        <p:nvSpPr>
          <p:cNvPr id="113" name="Shape 113"/>
          <p:cNvSpPr/>
          <p:nvPr/>
        </p:nvSpPr>
        <p:spPr>
          <a:xfrm>
            <a:off x="9239640" y="469569"/>
            <a:ext cx="129286" cy="25833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20" y="21600"/>
                </a:lnTo>
              </a:path>
            </a:pathLst>
          </a:custGeom>
          <a:ln cap="rnd">
            <a:solidFill>
              <a:srgbClr val="000000"/>
            </a:solidFill>
          </a:ln>
        </p:spPr>
        <p:txBody>
          <a:bodyPr lIns="34289" rIns="34289" anchor="ctr"/>
          <a:lstStyle/>
          <a:p>
            <a:pPr algn="ctr"/>
            <a:endParaRPr sz="1350"/>
          </a:p>
        </p:txBody>
      </p:sp>
      <p:sp>
        <p:nvSpPr>
          <p:cNvPr id="114" name="Shape 114"/>
          <p:cNvSpPr/>
          <p:nvPr/>
        </p:nvSpPr>
        <p:spPr>
          <a:xfrm>
            <a:off x="9239638" y="3075933"/>
            <a:ext cx="129288" cy="11011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20" y="21600"/>
                </a:lnTo>
              </a:path>
            </a:pathLst>
          </a:custGeom>
          <a:ln cap="rnd">
            <a:solidFill>
              <a:srgbClr val="000000"/>
            </a:solidFill>
          </a:ln>
        </p:spPr>
        <p:txBody>
          <a:bodyPr lIns="34289" rIns="34289" anchor="ctr"/>
          <a:lstStyle/>
          <a:p>
            <a:pPr algn="ctr"/>
            <a:endParaRPr sz="1350"/>
          </a:p>
        </p:txBody>
      </p:sp>
      <p:sp>
        <p:nvSpPr>
          <p:cNvPr id="115" name="Shape 115"/>
          <p:cNvSpPr/>
          <p:nvPr/>
        </p:nvSpPr>
        <p:spPr>
          <a:xfrm rot="5400000">
            <a:off x="8702710" y="1632325"/>
            <a:ext cx="1850184" cy="230832"/>
          </a:xfrm>
          <a:prstGeom prst="rect">
            <a:avLst/>
          </a:prstGeom>
          <a:ln w="12700">
            <a:miter lim="400000"/>
          </a:ln>
          <a:extLst>
            <a:ext uri="{C572A759-6A51-4108-AA02-DFA0A04FC94B}">
              <ma14:wrappingTextBoxFlag xmlns:ma14="http://schemas.microsoft.com/office/mac/drawingml/2011/main" xmlns="" val="1"/>
            </a:ext>
          </a:extLst>
        </p:spPr>
        <p:txBody>
          <a:bodyPr wrap="none" lIns="34289" rIns="34289">
            <a:spAutoFit/>
          </a:bodyPr>
          <a:lstStyle>
            <a:lvl1pPr>
              <a:defRPr sz="1200">
                <a:solidFill>
                  <a:srgbClr val="000000"/>
                </a:solidFill>
              </a:defRPr>
            </a:lvl1pPr>
          </a:lstStyle>
          <a:p>
            <a:r>
              <a:rPr lang="de-DE" sz="900" dirty="0"/>
              <a:t>Datenaufnahme</a:t>
            </a:r>
            <a:r>
              <a:rPr sz="900" dirty="0"/>
              <a:t> </a:t>
            </a:r>
            <a:r>
              <a:rPr lang="de-DE" sz="900" dirty="0"/>
              <a:t>Vor-Ort-Außen</a:t>
            </a:r>
          </a:p>
        </p:txBody>
      </p:sp>
      <p:sp>
        <p:nvSpPr>
          <p:cNvPr id="116" name="Shape 116"/>
          <p:cNvSpPr/>
          <p:nvPr/>
        </p:nvSpPr>
        <p:spPr>
          <a:xfrm>
            <a:off x="9245641" y="4206436"/>
            <a:ext cx="123778" cy="211060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20" y="21600"/>
                </a:lnTo>
              </a:path>
            </a:pathLst>
          </a:custGeom>
          <a:ln cap="rnd">
            <a:solidFill>
              <a:srgbClr val="000000"/>
            </a:solidFill>
          </a:ln>
        </p:spPr>
        <p:txBody>
          <a:bodyPr lIns="34289" rIns="34289" anchor="ctr"/>
          <a:lstStyle/>
          <a:p>
            <a:pPr algn="ctr"/>
            <a:endParaRPr sz="1350"/>
          </a:p>
        </p:txBody>
      </p:sp>
      <p:sp>
        <p:nvSpPr>
          <p:cNvPr id="117" name="Shape 117"/>
          <p:cNvSpPr/>
          <p:nvPr/>
        </p:nvSpPr>
        <p:spPr>
          <a:xfrm rot="5400000">
            <a:off x="9217364" y="3488250"/>
            <a:ext cx="825865" cy="230832"/>
          </a:xfrm>
          <a:prstGeom prst="rect">
            <a:avLst/>
          </a:prstGeom>
          <a:ln w="12700">
            <a:miter lim="400000"/>
          </a:ln>
          <a:extLst>
            <a:ext uri="{C572A759-6A51-4108-AA02-DFA0A04FC94B}">
              <ma14:wrappingTextBoxFlag xmlns:ma14="http://schemas.microsoft.com/office/mac/drawingml/2011/main" xmlns="" val="1"/>
            </a:ext>
          </a:extLst>
        </p:spPr>
        <p:txBody>
          <a:bodyPr wrap="none" lIns="34289" rIns="34289">
            <a:spAutoFit/>
          </a:bodyPr>
          <a:lstStyle>
            <a:lvl1pPr>
              <a:defRPr sz="1200">
                <a:solidFill>
                  <a:srgbClr val="000000"/>
                </a:solidFill>
              </a:defRPr>
            </a:lvl1pPr>
          </a:lstStyle>
          <a:p>
            <a:r>
              <a:rPr lang="de-DE" sz="900" dirty="0"/>
              <a:t>Vor-Ort-Innen</a:t>
            </a:r>
          </a:p>
        </p:txBody>
      </p:sp>
      <p:sp>
        <p:nvSpPr>
          <p:cNvPr id="118" name="Shape 118"/>
          <p:cNvSpPr/>
          <p:nvPr/>
        </p:nvSpPr>
        <p:spPr>
          <a:xfrm rot="5400000">
            <a:off x="9042741" y="5185449"/>
            <a:ext cx="1170121" cy="230832"/>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spAutoFit/>
          </a:bodyPr>
          <a:lstStyle/>
          <a:p>
            <a:pPr algn="ctr">
              <a:defRPr sz="1200">
                <a:solidFill>
                  <a:srgbClr val="000000"/>
                </a:solidFill>
              </a:defRPr>
            </a:pPr>
            <a:r>
              <a:rPr lang="de-DE" sz="900" dirty="0"/>
              <a:t>Bewohnerangaben</a:t>
            </a:r>
          </a:p>
        </p:txBody>
      </p:sp>
      <p:sp>
        <p:nvSpPr>
          <p:cNvPr id="50" name="Textfeld 49"/>
          <p:cNvSpPr txBox="1"/>
          <p:nvPr/>
        </p:nvSpPr>
        <p:spPr>
          <a:xfrm>
            <a:off x="9013031" y="6337626"/>
            <a:ext cx="373818" cy="184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ctr">
            <a:spAutoFit/>
          </a:bodyPr>
          <a:lstStyle/>
          <a:p>
            <a:pPr defTabSz="342900"/>
            <a:r>
              <a:rPr lang="de-DE" sz="750" dirty="0">
                <a:solidFill>
                  <a:schemeClr val="bg2">
                    <a:lumMod val="50000"/>
                  </a:schemeClr>
                </a:solidFill>
              </a:rPr>
              <a:t>Seite 9</a:t>
            </a:r>
          </a:p>
        </p:txBody>
      </p:sp>
      <p:pic>
        <p:nvPicPr>
          <p:cNvPr id="3" name="Grafik 2"/>
          <p:cNvPicPr>
            <a:picLocks noChangeAspect="1"/>
          </p:cNvPicPr>
          <p:nvPr/>
        </p:nvPicPr>
        <p:blipFill rotWithShape="1">
          <a:blip r:embed="rId2" cstate="print">
            <a:extLst>
              <a:ext uri="{28A0092B-C50C-407E-A947-70E740481C1C}">
                <a14:useLocalDpi xmlns:a14="http://schemas.microsoft.com/office/drawing/2010/main" val="0"/>
              </a:ext>
            </a:extLst>
          </a:blip>
          <a:srcRect l="5226" t="4301" r="52383" b="19068"/>
          <a:stretch/>
        </p:blipFill>
        <p:spPr>
          <a:xfrm>
            <a:off x="4032439" y="470716"/>
            <a:ext cx="2372230" cy="6066750"/>
          </a:xfrm>
          <a:prstGeom prst="rect">
            <a:avLst/>
          </a:prstGeom>
        </p:spPr>
      </p:pic>
      <p:sp>
        <p:nvSpPr>
          <p:cNvPr id="45" name="Shape 50">
            <a:extLst>
              <a:ext uri="{FF2B5EF4-FFF2-40B4-BE49-F238E27FC236}">
                <a16:creationId xmlns:a16="http://schemas.microsoft.com/office/drawing/2014/main" id="{350E7C16-8255-4902-9247-479A9BE3E62A}"/>
              </a:ext>
            </a:extLst>
          </p:cNvPr>
          <p:cNvSpPr>
            <a:spLocks noGrp="1"/>
          </p:cNvSpPr>
          <p:nvPr>
            <p:ph type="title"/>
          </p:nvPr>
        </p:nvSpPr>
        <p:spPr>
          <a:xfrm>
            <a:off x="871935" y="568324"/>
            <a:ext cx="2881511" cy="485775"/>
          </a:xfrm>
          <a:prstGeom prst="rect">
            <a:avLst/>
          </a:prstGeom>
          <a:effectLst/>
        </p:spPr>
        <p:txBody>
          <a:bodyPr>
            <a:normAutofit/>
          </a:bodyPr>
          <a:lstStyle/>
          <a:p>
            <a:pPr algn="ctr">
              <a:defRPr sz="2000"/>
            </a:pPr>
            <a:r>
              <a:rPr lang="de-DE" dirty="0"/>
              <a:t>5   Datenaufnahme</a:t>
            </a:r>
            <a:endParaRPr dirty="0"/>
          </a:p>
        </p:txBody>
      </p:sp>
      <p:sp>
        <p:nvSpPr>
          <p:cNvPr id="47" name="Shape 50">
            <a:extLst>
              <a:ext uri="{FF2B5EF4-FFF2-40B4-BE49-F238E27FC236}">
                <a16:creationId xmlns:a16="http://schemas.microsoft.com/office/drawing/2014/main" id="{CD60DF60-65F3-454A-B858-21864D047600}"/>
              </a:ext>
            </a:extLst>
          </p:cNvPr>
          <p:cNvSpPr txBox="1">
            <a:spLocks/>
          </p:cNvSpPr>
          <p:nvPr/>
        </p:nvSpPr>
        <p:spPr>
          <a:xfrm>
            <a:off x="871934" y="1155698"/>
            <a:ext cx="2881511" cy="485775"/>
          </a:xfrm>
          <a:prstGeom prst="rect">
            <a:avLst/>
          </a:prstGeom>
          <a:ln w="12700">
            <a:miter lim="400000"/>
          </a:ln>
          <a:effectLst/>
          <a:extLst>
            <a:ext uri="{C572A759-6A51-4108-AA02-DFA0A04FC94B}">
              <ma14:wrappingTextBoxFlag xmlns:ma14="http://schemas.microsoft.com/office/mac/drawingml/2011/main" xmlns="" val="1"/>
            </a:ext>
          </a:extLst>
        </p:spPr>
        <p:txBody>
          <a:bodyPr lIns="45719" rIns="45719" anchor="b">
            <a:normAutofit/>
          </a:bodyPr>
          <a:lstStyle>
            <a:lvl1pPr marL="0" marR="0" indent="0" algn="ctr" defTabSz="342900" rtl="0" latinLnBrk="0">
              <a:lnSpc>
                <a:spcPct val="100000"/>
              </a:lnSpc>
              <a:spcBef>
                <a:spcPts val="0"/>
              </a:spcBef>
              <a:spcAft>
                <a:spcPts val="0"/>
              </a:spcAft>
              <a:buClrTx/>
              <a:buSzTx/>
              <a:buFontTx/>
              <a:buNone/>
              <a:tabLst/>
              <a:defRPr sz="2000" b="1" i="0" u="none" strike="noStrike" cap="none" spc="0" baseline="0">
                <a:ln>
                  <a:noFill/>
                </a:ln>
                <a:solidFill>
                  <a:srgbClr val="FFFFFF"/>
                </a:solidFill>
                <a:uFillTx/>
                <a:latin typeface="+mj-lt"/>
                <a:ea typeface="+mj-ea"/>
                <a:cs typeface="+mj-cs"/>
                <a:sym typeface="Century Gothic"/>
              </a:defRPr>
            </a:lvl1pPr>
            <a:lvl2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2pPr>
            <a:lvl3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3pPr>
            <a:lvl4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4pPr>
            <a:lvl5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5pPr>
            <a:lvl6pPr marL="0" marR="0" indent="3429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6pPr>
            <a:lvl7pPr marL="0" marR="0" indent="6858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7pPr>
            <a:lvl8pPr marL="0" marR="0" indent="10287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8pPr>
            <a:lvl9pPr marL="0" marR="0" indent="13716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9pPr>
          </a:lstStyle>
          <a:p>
            <a:pPr hangingPunct="1">
              <a:defRPr sz="2000"/>
            </a:pPr>
            <a:r>
              <a:rPr lang="de-DE" sz="1600" dirty="0"/>
              <a:t>5.1 Grundlegendes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7860" y="479394"/>
            <a:ext cx="5418989" cy="4247532"/>
          </a:xfrm>
          <a:prstGeom prst="rect">
            <a:avLst/>
          </a:prstGeom>
        </p:spPr>
      </p:pic>
      <p:sp>
        <p:nvSpPr>
          <p:cNvPr id="67" name="Shape 67"/>
          <p:cNvSpPr/>
          <p:nvPr/>
        </p:nvSpPr>
        <p:spPr>
          <a:xfrm>
            <a:off x="868859" y="2444621"/>
            <a:ext cx="2881511" cy="3708708"/>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spAutoFit/>
          </a:bodyPr>
          <a:lstStyle/>
          <a:p>
            <a:pPr marL="171450" indent="-171450">
              <a:buClr>
                <a:srgbClr val="92D050"/>
              </a:buClr>
              <a:buFont typeface="Arial" panose="020B0604020202020204" pitchFamily="34" charset="0"/>
              <a:buChar char="•"/>
              <a:defRPr sz="1200">
                <a:solidFill>
                  <a:srgbClr val="000000"/>
                </a:solidFill>
              </a:defRPr>
            </a:pPr>
            <a:r>
              <a:rPr lang="de-DE" sz="1100" dirty="0"/>
              <a:t>Die Auswahl der Antworten zu den einzelnen Punkten erfolgt als </a:t>
            </a:r>
            <a:r>
              <a:rPr lang="de-DE" sz="1100" b="1" dirty="0"/>
              <a:t>Drop-Down-Menü (DDM)</a:t>
            </a:r>
            <a:r>
              <a:rPr lang="de-DE" sz="1100" dirty="0"/>
              <a:t>.</a:t>
            </a:r>
            <a:r>
              <a:rPr lang="de-DE" sz="1100" b="1" dirty="0"/>
              <a:t> </a:t>
            </a:r>
            <a:r>
              <a:rPr lang="de-DE" sz="1100" dirty="0"/>
              <a:t>Hierfür wird zunächst das Antwortfeld angewählt. Dadurch erscheint auf der rechten Seite ein Pfeil. Mit einem Klick auf diesen Pfeil wird das DDM geöffnet und die gewünschte Antwort wird durch einen Klick (mit Stift oder Finger) ausgewählt.</a:t>
            </a:r>
          </a:p>
          <a:p>
            <a:pPr marL="171450" indent="-171450">
              <a:buClr>
                <a:srgbClr val="92D050"/>
              </a:buClr>
              <a:buFont typeface="Arial" panose="020B0604020202020204" pitchFamily="34" charset="0"/>
              <a:buChar char="•"/>
              <a:defRPr sz="1200">
                <a:solidFill>
                  <a:srgbClr val="000000"/>
                </a:solidFill>
              </a:defRPr>
            </a:pPr>
            <a:endParaRPr lang="de-DE" sz="1100" dirty="0"/>
          </a:p>
          <a:p>
            <a:pPr marL="171450" indent="-171450">
              <a:buClr>
                <a:srgbClr val="92D050"/>
              </a:buClr>
              <a:buFont typeface="Arial" panose="020B0604020202020204" pitchFamily="34" charset="0"/>
              <a:buChar char="•"/>
              <a:defRPr sz="1200">
                <a:solidFill>
                  <a:srgbClr val="000000"/>
                </a:solidFill>
              </a:defRPr>
            </a:pPr>
            <a:r>
              <a:rPr lang="de-DE" sz="1100" dirty="0"/>
              <a:t>Einige Felder erfordern eine manuelle Eingabe und sind nicht mit einem DDM hinterlegt.</a:t>
            </a:r>
          </a:p>
          <a:p>
            <a:pPr marL="171450" indent="-171450">
              <a:buClr>
                <a:srgbClr val="92D050"/>
              </a:buClr>
              <a:buFont typeface="Arial" panose="020B0604020202020204" pitchFamily="34" charset="0"/>
              <a:buChar char="•"/>
              <a:defRPr sz="1200">
                <a:solidFill>
                  <a:srgbClr val="000000"/>
                </a:solidFill>
              </a:defRPr>
            </a:pPr>
            <a:endParaRPr lang="de-DE" sz="1100" dirty="0"/>
          </a:p>
          <a:p>
            <a:pPr marL="171450" indent="-171450">
              <a:buClr>
                <a:srgbClr val="92D050"/>
              </a:buClr>
              <a:buFont typeface="Arial" panose="020B0604020202020204" pitchFamily="34" charset="0"/>
              <a:buChar char="•"/>
              <a:defRPr sz="1200">
                <a:solidFill>
                  <a:srgbClr val="000000"/>
                </a:solidFill>
              </a:defRPr>
            </a:pPr>
            <a:r>
              <a:rPr lang="de-DE" sz="1100" dirty="0"/>
              <a:t>Bei nahezu jedem Datenpunkt gibt es die Möglichkeit, noch eigene Anmerkungen zu notieren. Dies soll möglichst vermieden werden, um die optimale Auswertbarkeit des Aufnahmebogens zu sichern.</a:t>
            </a:r>
          </a:p>
          <a:p>
            <a:pPr>
              <a:defRPr sz="1200">
                <a:solidFill>
                  <a:srgbClr val="000000"/>
                </a:solidFill>
              </a:defRPr>
            </a:pPr>
            <a:endParaRPr lang="de-DE" sz="400" dirty="0"/>
          </a:p>
        </p:txBody>
      </p:sp>
      <p:sp>
        <p:nvSpPr>
          <p:cNvPr id="70" name="Shape 70"/>
          <p:cNvSpPr/>
          <p:nvPr/>
        </p:nvSpPr>
        <p:spPr>
          <a:xfrm>
            <a:off x="4756428" y="5025329"/>
            <a:ext cx="1404938" cy="433452"/>
          </a:xfrm>
          <a:prstGeom prst="rect">
            <a:avLst/>
          </a:prstGeom>
          <a:ln w="12700">
            <a:miter lim="400000"/>
          </a:ln>
          <a:extLst>
            <a:ext uri="{C572A759-6A51-4108-AA02-DFA0A04FC94B}">
              <ma14:wrappingTextBoxFlag xmlns:ma14="http://schemas.microsoft.com/office/mac/drawingml/2011/main" xmlns="" val="1"/>
            </a:ext>
          </a:extLst>
        </p:spPr>
        <p:txBody>
          <a:bodyPr lIns="34289" rIns="34289">
            <a:spAutoFit/>
          </a:bodyPr>
          <a:lstStyle/>
          <a:p>
            <a:pPr algn="r">
              <a:spcBef>
                <a:spcPts val="450"/>
              </a:spcBef>
              <a:defRPr sz="1000">
                <a:solidFill>
                  <a:srgbClr val="000000"/>
                </a:solidFill>
              </a:defRPr>
            </a:pPr>
            <a:r>
              <a:rPr sz="900" dirty="0"/>
              <a:t>Drop-Down-</a:t>
            </a:r>
            <a:r>
              <a:rPr sz="900" dirty="0" err="1"/>
              <a:t>Menü</a:t>
            </a:r>
            <a:endParaRPr sz="900" dirty="0"/>
          </a:p>
          <a:p>
            <a:pPr algn="r">
              <a:spcBef>
                <a:spcPts val="450"/>
              </a:spcBef>
              <a:defRPr sz="1000">
                <a:solidFill>
                  <a:srgbClr val="000000"/>
                </a:solidFill>
              </a:defRPr>
            </a:pPr>
            <a:r>
              <a:rPr sz="900" dirty="0"/>
              <a:t>(DDM)</a:t>
            </a:r>
          </a:p>
        </p:txBody>
      </p:sp>
      <p:sp>
        <p:nvSpPr>
          <p:cNvPr id="71" name="Shape 71"/>
          <p:cNvSpPr/>
          <p:nvPr/>
        </p:nvSpPr>
        <p:spPr>
          <a:xfrm flipH="1" flipV="1">
            <a:off x="6161366" y="2743200"/>
            <a:ext cx="15902" cy="2467050"/>
          </a:xfrm>
          <a:prstGeom prst="line">
            <a:avLst/>
          </a:prstGeom>
          <a:ln w="19050" cap="rnd">
            <a:solidFill>
              <a:srgbClr val="000000"/>
            </a:solidFill>
            <a:tailEnd type="triangle"/>
          </a:ln>
        </p:spPr>
        <p:txBody>
          <a:bodyPr lIns="34289" rIns="34289"/>
          <a:lstStyle/>
          <a:p>
            <a:endParaRPr sz="1350"/>
          </a:p>
        </p:txBody>
      </p:sp>
      <p:sp>
        <p:nvSpPr>
          <p:cNvPr id="10" name="Textfeld 9"/>
          <p:cNvSpPr txBox="1"/>
          <p:nvPr/>
        </p:nvSpPr>
        <p:spPr>
          <a:xfrm>
            <a:off x="9013031" y="6337626"/>
            <a:ext cx="426718" cy="184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ctr">
            <a:spAutoFit/>
          </a:bodyPr>
          <a:lstStyle/>
          <a:p>
            <a:pPr defTabSz="342900"/>
            <a:r>
              <a:rPr lang="de-DE" sz="750" dirty="0">
                <a:solidFill>
                  <a:schemeClr val="bg2">
                    <a:lumMod val="50000"/>
                  </a:schemeClr>
                </a:solidFill>
              </a:rPr>
              <a:t>Seite 10</a:t>
            </a:r>
          </a:p>
        </p:txBody>
      </p:sp>
      <p:sp>
        <p:nvSpPr>
          <p:cNvPr id="15" name="Shape 50">
            <a:extLst>
              <a:ext uri="{FF2B5EF4-FFF2-40B4-BE49-F238E27FC236}">
                <a16:creationId xmlns:a16="http://schemas.microsoft.com/office/drawing/2014/main" id="{F4015BB5-BE8C-477D-BF1C-A59AD8145E04}"/>
              </a:ext>
            </a:extLst>
          </p:cNvPr>
          <p:cNvSpPr>
            <a:spLocks noGrp="1"/>
          </p:cNvSpPr>
          <p:nvPr>
            <p:ph type="title"/>
          </p:nvPr>
        </p:nvSpPr>
        <p:spPr>
          <a:xfrm>
            <a:off x="871935" y="568324"/>
            <a:ext cx="2881511" cy="485775"/>
          </a:xfrm>
          <a:prstGeom prst="rect">
            <a:avLst/>
          </a:prstGeom>
          <a:effectLst/>
        </p:spPr>
        <p:txBody>
          <a:bodyPr>
            <a:normAutofit/>
          </a:bodyPr>
          <a:lstStyle/>
          <a:p>
            <a:pPr algn="ctr">
              <a:defRPr sz="2000"/>
            </a:pPr>
            <a:r>
              <a:rPr lang="de-DE" dirty="0"/>
              <a:t>5   Datenaufnahme</a:t>
            </a:r>
            <a:endParaRPr dirty="0"/>
          </a:p>
        </p:txBody>
      </p:sp>
      <p:sp>
        <p:nvSpPr>
          <p:cNvPr id="9" name="Shape 50">
            <a:extLst>
              <a:ext uri="{FF2B5EF4-FFF2-40B4-BE49-F238E27FC236}">
                <a16:creationId xmlns:a16="http://schemas.microsoft.com/office/drawing/2014/main" id="{10D95E3C-7FC8-4120-AA2A-26E93B8F2571}"/>
              </a:ext>
            </a:extLst>
          </p:cNvPr>
          <p:cNvSpPr txBox="1">
            <a:spLocks/>
          </p:cNvSpPr>
          <p:nvPr/>
        </p:nvSpPr>
        <p:spPr>
          <a:xfrm>
            <a:off x="871934" y="1155698"/>
            <a:ext cx="2881511" cy="485775"/>
          </a:xfrm>
          <a:prstGeom prst="rect">
            <a:avLst/>
          </a:prstGeom>
          <a:ln w="12700">
            <a:miter lim="400000"/>
          </a:ln>
          <a:effectLst/>
          <a:extLst>
            <a:ext uri="{C572A759-6A51-4108-AA02-DFA0A04FC94B}">
              <ma14:wrappingTextBoxFlag xmlns:ma14="http://schemas.microsoft.com/office/mac/drawingml/2011/main" xmlns="" val="1"/>
            </a:ext>
          </a:extLst>
        </p:spPr>
        <p:txBody>
          <a:bodyPr lIns="45719" rIns="45719" anchor="b">
            <a:normAutofit/>
          </a:bodyPr>
          <a:lstStyle>
            <a:lvl1pPr marL="0" marR="0" indent="0" algn="ctr" defTabSz="342900" rtl="0" latinLnBrk="0">
              <a:lnSpc>
                <a:spcPct val="100000"/>
              </a:lnSpc>
              <a:spcBef>
                <a:spcPts val="0"/>
              </a:spcBef>
              <a:spcAft>
                <a:spcPts val="0"/>
              </a:spcAft>
              <a:buClrTx/>
              <a:buSzTx/>
              <a:buFontTx/>
              <a:buNone/>
              <a:tabLst/>
              <a:defRPr sz="2000" b="1" i="0" u="none" strike="noStrike" cap="none" spc="0" baseline="0">
                <a:ln>
                  <a:noFill/>
                </a:ln>
                <a:solidFill>
                  <a:srgbClr val="FFFFFF"/>
                </a:solidFill>
                <a:uFillTx/>
                <a:latin typeface="+mj-lt"/>
                <a:ea typeface="+mj-ea"/>
                <a:cs typeface="+mj-cs"/>
                <a:sym typeface="Century Gothic"/>
              </a:defRPr>
            </a:lvl1pPr>
            <a:lvl2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2pPr>
            <a:lvl3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3pPr>
            <a:lvl4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4pPr>
            <a:lvl5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5pPr>
            <a:lvl6pPr marL="0" marR="0" indent="3429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6pPr>
            <a:lvl7pPr marL="0" marR="0" indent="6858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7pPr>
            <a:lvl8pPr marL="0" marR="0" indent="10287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8pPr>
            <a:lvl9pPr marL="0" marR="0" indent="13716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9pPr>
          </a:lstStyle>
          <a:p>
            <a:pPr hangingPunct="1">
              <a:defRPr sz="2000"/>
            </a:pPr>
            <a:r>
              <a:rPr lang="de-DE" sz="1600" dirty="0"/>
              <a:t>5.1 Grundlegendes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rotWithShape="1">
          <a:blip r:embed="rId3">
            <a:extLst>
              <a:ext uri="{28A0092B-C50C-407E-A947-70E740481C1C}">
                <a14:useLocalDpi xmlns:a14="http://schemas.microsoft.com/office/drawing/2010/main" val="0"/>
              </a:ext>
            </a:extLst>
          </a:blip>
          <a:srcRect l="1" r="-407" b="95741"/>
          <a:stretch/>
        </p:blipFill>
        <p:spPr>
          <a:xfrm>
            <a:off x="4164824" y="2252584"/>
            <a:ext cx="5410976" cy="645927"/>
          </a:xfrm>
          <a:prstGeom prst="rect">
            <a:avLst/>
          </a:prstGeom>
        </p:spPr>
      </p:pic>
      <p:sp>
        <p:nvSpPr>
          <p:cNvPr id="121" name="Shape 121"/>
          <p:cNvSpPr/>
          <p:nvPr/>
        </p:nvSpPr>
        <p:spPr>
          <a:xfrm>
            <a:off x="871934" y="2252584"/>
            <a:ext cx="2881511" cy="4324261"/>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spAutoFit/>
          </a:bodyPr>
          <a:lstStyle/>
          <a:p>
            <a:pPr marL="102394" indent="-102394">
              <a:buClr>
                <a:srgbClr val="94C627"/>
              </a:buClr>
              <a:buSzPct val="100000"/>
              <a:buFont typeface="Arial"/>
              <a:buChar char="•"/>
              <a:defRPr sz="1200">
                <a:solidFill>
                  <a:srgbClr val="000000"/>
                </a:solidFill>
              </a:defRPr>
            </a:pPr>
            <a:r>
              <a:rPr lang="de-DE" sz="1100" dirty="0"/>
              <a:t>Das </a:t>
            </a:r>
            <a:r>
              <a:rPr lang="de-DE" sz="1100" b="1" dirty="0"/>
              <a:t>Kontrollfeld </a:t>
            </a:r>
            <a:r>
              <a:rPr lang="de-DE" sz="1100" dirty="0"/>
              <a:t>zählt die ausgefüllten Felder bis die benötigten Angaben vollständig sind. Erst wenn das Kontrollfeld einen grünen Haken zeigt, sind alle Informationen erfasst.</a:t>
            </a:r>
          </a:p>
          <a:p>
            <a:pPr marL="102394" indent="-102394">
              <a:buClr>
                <a:srgbClr val="94C627"/>
              </a:buClr>
              <a:buSzPct val="100000"/>
              <a:buFont typeface="Arial"/>
              <a:buChar char="•"/>
              <a:defRPr sz="1200">
                <a:solidFill>
                  <a:srgbClr val="000000"/>
                </a:solidFill>
              </a:defRPr>
            </a:pPr>
            <a:endParaRPr lang="de-DE" sz="1100" dirty="0"/>
          </a:p>
          <a:p>
            <a:pPr marL="102394" indent="-102394">
              <a:buClr>
                <a:srgbClr val="94C627"/>
              </a:buClr>
              <a:buSzPct val="100000"/>
              <a:buFont typeface="Arial"/>
              <a:buChar char="•"/>
              <a:defRPr sz="1200">
                <a:solidFill>
                  <a:srgbClr val="000000"/>
                </a:solidFill>
              </a:defRPr>
            </a:pPr>
            <a:r>
              <a:rPr lang="de-DE" sz="1100" dirty="0"/>
              <a:t>Der </a:t>
            </a:r>
            <a:r>
              <a:rPr lang="de-DE" sz="1100" b="1" dirty="0"/>
              <a:t>Name des Bearbeiters </a:t>
            </a:r>
            <a:r>
              <a:rPr lang="de-DE" sz="1100" dirty="0"/>
              <a:t>(als Initialen)</a:t>
            </a:r>
            <a:r>
              <a:rPr lang="de-DE" sz="1100" b="1" dirty="0"/>
              <a:t> </a:t>
            </a:r>
            <a:r>
              <a:rPr lang="de-DE" sz="1100" dirty="0"/>
              <a:t>wird benötigt, um bei späteren Rückfragen einen Ansprechpartner zu haben. Damit dieser Punkt nicht bei jedem Aufnahmebogen erneut ausgefüllt werden muss, wird empfohlen, dies bereits bei der Vorlagedatei einzutragen. Ebenso den </a:t>
            </a:r>
            <a:r>
              <a:rPr lang="de-DE" sz="1100" b="1" dirty="0"/>
              <a:t>Tag der Datenaufnahme. </a:t>
            </a:r>
          </a:p>
          <a:p>
            <a:pPr marL="102394" indent="-102394">
              <a:defRPr sz="1200">
                <a:solidFill>
                  <a:srgbClr val="000000"/>
                </a:solidFill>
              </a:defRPr>
            </a:pPr>
            <a:endParaRPr lang="de-DE" sz="1100" b="1" dirty="0"/>
          </a:p>
          <a:p>
            <a:pPr marL="102394" indent="-102394">
              <a:buClr>
                <a:srgbClr val="94C627"/>
              </a:buClr>
              <a:buSzPct val="100000"/>
              <a:buFont typeface="Arial"/>
              <a:buChar char="•"/>
              <a:defRPr sz="1200">
                <a:solidFill>
                  <a:srgbClr val="000000"/>
                </a:solidFill>
              </a:defRPr>
            </a:pPr>
            <a:r>
              <a:rPr lang="de-DE" sz="1100" dirty="0"/>
              <a:t>Das</a:t>
            </a:r>
            <a:r>
              <a:rPr lang="de-DE" sz="1100" b="1" dirty="0"/>
              <a:t> automatische Datum </a:t>
            </a:r>
            <a:r>
              <a:rPr lang="de-DE" sz="1100" dirty="0"/>
              <a:t>aktualisiert sich immer, wenn der Aufnahmebogen geöffnet wird. Diese Funktion erleichtert das Nachvollziehen von Änderungen und deren Aktualität.</a:t>
            </a:r>
          </a:p>
          <a:p>
            <a:pPr marL="102394" indent="-102394">
              <a:buClr>
                <a:srgbClr val="94C627"/>
              </a:buClr>
              <a:buSzPct val="100000"/>
              <a:buFont typeface="Arial"/>
              <a:buChar char="•"/>
              <a:defRPr sz="1200">
                <a:solidFill>
                  <a:srgbClr val="000000"/>
                </a:solidFill>
              </a:defRPr>
            </a:pPr>
            <a:endParaRPr lang="de-DE" sz="1100" dirty="0"/>
          </a:p>
          <a:p>
            <a:pPr marL="102394" indent="-102394">
              <a:buClr>
                <a:srgbClr val="94C627"/>
              </a:buClr>
              <a:buSzPct val="100000"/>
              <a:buFont typeface="Arial"/>
              <a:buChar char="•"/>
              <a:defRPr sz="1200">
                <a:solidFill>
                  <a:srgbClr val="000000"/>
                </a:solidFill>
              </a:defRPr>
            </a:pPr>
            <a:r>
              <a:rPr lang="de-DE" sz="1100" dirty="0"/>
              <a:t>Die Datei muss nach Eingabe der Daten zum 1. Teil über das </a:t>
            </a:r>
            <a:r>
              <a:rPr lang="de-DE" sz="1100" b="1" dirty="0"/>
              <a:t>Speicherfeld</a:t>
            </a:r>
            <a:r>
              <a:rPr lang="de-DE" sz="1100" dirty="0"/>
              <a:t> gesichert werden (siehe S. 7).</a:t>
            </a:r>
          </a:p>
        </p:txBody>
      </p:sp>
      <p:sp>
        <p:nvSpPr>
          <p:cNvPr id="124" name="Shape 124"/>
          <p:cNvSpPr/>
          <p:nvPr/>
        </p:nvSpPr>
        <p:spPr>
          <a:xfrm>
            <a:off x="5523123" y="1641949"/>
            <a:ext cx="857252" cy="23083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spcBef>
                <a:spcPts val="600"/>
              </a:spcBef>
              <a:defRPr sz="1000">
                <a:solidFill>
                  <a:srgbClr val="000000"/>
                </a:solidFill>
              </a:defRPr>
            </a:lvl1pPr>
          </a:lstStyle>
          <a:p>
            <a:r>
              <a:rPr lang="de-DE" sz="900" dirty="0"/>
              <a:t>Kontrollfeld </a:t>
            </a:r>
          </a:p>
        </p:txBody>
      </p:sp>
      <p:sp>
        <p:nvSpPr>
          <p:cNvPr id="125" name="Shape 125"/>
          <p:cNvSpPr/>
          <p:nvPr/>
        </p:nvSpPr>
        <p:spPr>
          <a:xfrm>
            <a:off x="6706854" y="1664368"/>
            <a:ext cx="1404938" cy="31393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lnSpc>
                <a:spcPct val="80000"/>
              </a:lnSpc>
              <a:spcBef>
                <a:spcPts val="600"/>
              </a:spcBef>
              <a:defRPr sz="1000">
                <a:solidFill>
                  <a:srgbClr val="000000"/>
                </a:solidFill>
              </a:defRPr>
            </a:lvl1pPr>
          </a:lstStyle>
          <a:p>
            <a:pPr algn="r"/>
            <a:r>
              <a:rPr lang="de-DE" sz="900" dirty="0"/>
              <a:t>Name des Datensammlers</a:t>
            </a:r>
          </a:p>
        </p:txBody>
      </p:sp>
      <p:sp>
        <p:nvSpPr>
          <p:cNvPr id="126" name="Shape 126"/>
          <p:cNvSpPr/>
          <p:nvPr/>
        </p:nvSpPr>
        <p:spPr>
          <a:xfrm>
            <a:off x="5511800" y="1721644"/>
            <a:ext cx="0" cy="791766"/>
          </a:xfrm>
          <a:prstGeom prst="line">
            <a:avLst/>
          </a:prstGeom>
          <a:ln w="19050" cap="rnd">
            <a:solidFill>
              <a:srgbClr val="000000"/>
            </a:solidFill>
            <a:tailEnd type="triangle"/>
          </a:ln>
        </p:spPr>
        <p:txBody>
          <a:bodyPr lIns="34289" rIns="34289"/>
          <a:lstStyle/>
          <a:p>
            <a:endParaRPr sz="1350"/>
          </a:p>
        </p:txBody>
      </p:sp>
      <p:sp>
        <p:nvSpPr>
          <p:cNvPr id="127" name="Shape 127"/>
          <p:cNvSpPr/>
          <p:nvPr/>
        </p:nvSpPr>
        <p:spPr>
          <a:xfrm>
            <a:off x="8119419" y="1779054"/>
            <a:ext cx="0" cy="600076"/>
          </a:xfrm>
          <a:prstGeom prst="line">
            <a:avLst/>
          </a:prstGeom>
          <a:ln w="19050" cap="rnd">
            <a:solidFill>
              <a:srgbClr val="000000"/>
            </a:solidFill>
            <a:tailEnd type="triangle"/>
          </a:ln>
        </p:spPr>
        <p:txBody>
          <a:bodyPr lIns="34289" rIns="34289"/>
          <a:lstStyle/>
          <a:p>
            <a:endParaRPr sz="1350"/>
          </a:p>
        </p:txBody>
      </p:sp>
      <p:sp>
        <p:nvSpPr>
          <p:cNvPr id="128" name="Shape 128"/>
          <p:cNvSpPr/>
          <p:nvPr/>
        </p:nvSpPr>
        <p:spPr>
          <a:xfrm>
            <a:off x="8285768" y="1136186"/>
            <a:ext cx="1" cy="1321595"/>
          </a:xfrm>
          <a:prstGeom prst="line">
            <a:avLst/>
          </a:prstGeom>
          <a:ln w="19050" cap="rnd">
            <a:solidFill>
              <a:srgbClr val="000000"/>
            </a:solidFill>
            <a:tailEnd type="triangle"/>
          </a:ln>
        </p:spPr>
        <p:txBody>
          <a:bodyPr lIns="34289" rIns="34289"/>
          <a:lstStyle/>
          <a:p>
            <a:endParaRPr sz="1350"/>
          </a:p>
        </p:txBody>
      </p:sp>
      <p:sp>
        <p:nvSpPr>
          <p:cNvPr id="129" name="Shape 129"/>
          <p:cNvSpPr/>
          <p:nvPr/>
        </p:nvSpPr>
        <p:spPr>
          <a:xfrm>
            <a:off x="8301245" y="1019701"/>
            <a:ext cx="1409700" cy="31393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lnSpc>
                <a:spcPct val="80000"/>
              </a:lnSpc>
              <a:spcBef>
                <a:spcPts val="600"/>
              </a:spcBef>
              <a:defRPr sz="1000">
                <a:solidFill>
                  <a:srgbClr val="000000"/>
                </a:solidFill>
              </a:defRPr>
            </a:lvl1pPr>
          </a:lstStyle>
          <a:p>
            <a:r>
              <a:rPr lang="de-DE" sz="900" dirty="0"/>
              <a:t>Tag der Datenaufnahme</a:t>
            </a:r>
          </a:p>
        </p:txBody>
      </p:sp>
      <p:sp>
        <p:nvSpPr>
          <p:cNvPr id="130" name="Shape 130"/>
          <p:cNvSpPr/>
          <p:nvPr/>
        </p:nvSpPr>
        <p:spPr>
          <a:xfrm>
            <a:off x="8302830" y="3100950"/>
            <a:ext cx="1404938" cy="646331"/>
          </a:xfrm>
          <a:prstGeom prst="rect">
            <a:avLst/>
          </a:prstGeom>
          <a:ln w="12700">
            <a:miter lim="400000"/>
          </a:ln>
          <a:extLst>
            <a:ext uri="{C572A759-6A51-4108-AA02-DFA0A04FC94B}">
              <ma14:wrappingTextBoxFlag xmlns:ma14="http://schemas.microsoft.com/office/mac/drawingml/2011/main" xmlns="" val="1"/>
            </a:ext>
          </a:extLst>
        </p:spPr>
        <p:txBody>
          <a:bodyPr lIns="34289" rIns="34289">
            <a:spAutoFit/>
          </a:bodyPr>
          <a:lstStyle>
            <a:lvl1pPr algn="r">
              <a:spcBef>
                <a:spcPts val="600"/>
              </a:spcBef>
              <a:defRPr sz="1000">
                <a:solidFill>
                  <a:srgbClr val="000000"/>
                </a:solidFill>
              </a:defRPr>
            </a:lvl1pPr>
          </a:lstStyle>
          <a:p>
            <a:pPr algn="l"/>
            <a:r>
              <a:rPr lang="de-DE" sz="900" dirty="0"/>
              <a:t>Automatisches Datum bei jedem neuen Öffnen des Aufnahmebogens</a:t>
            </a:r>
          </a:p>
        </p:txBody>
      </p:sp>
      <p:sp>
        <p:nvSpPr>
          <p:cNvPr id="131" name="Shape 131"/>
          <p:cNvSpPr/>
          <p:nvPr/>
        </p:nvSpPr>
        <p:spPr>
          <a:xfrm flipV="1">
            <a:off x="8302830" y="2555821"/>
            <a:ext cx="1" cy="710565"/>
          </a:xfrm>
          <a:prstGeom prst="line">
            <a:avLst/>
          </a:prstGeom>
          <a:ln w="19050" cap="rnd">
            <a:solidFill>
              <a:srgbClr val="000000"/>
            </a:solidFill>
            <a:tailEnd type="triangle"/>
          </a:ln>
        </p:spPr>
        <p:txBody>
          <a:bodyPr lIns="34289" rIns="34289"/>
          <a:lstStyle/>
          <a:p>
            <a:endParaRPr sz="1350"/>
          </a:p>
        </p:txBody>
      </p:sp>
      <p:sp>
        <p:nvSpPr>
          <p:cNvPr id="132" name="Shape 132"/>
          <p:cNvSpPr/>
          <p:nvPr/>
        </p:nvSpPr>
        <p:spPr>
          <a:xfrm>
            <a:off x="4064794" y="2899240"/>
            <a:ext cx="5454254" cy="1"/>
          </a:xfrm>
          <a:prstGeom prst="line">
            <a:avLst/>
          </a:prstGeom>
          <a:ln w="19050" cap="rnd">
            <a:solidFill>
              <a:srgbClr val="808080"/>
            </a:solidFill>
            <a:prstDash val="sysDash"/>
          </a:ln>
        </p:spPr>
        <p:txBody>
          <a:bodyPr lIns="34289" rIns="34289"/>
          <a:lstStyle/>
          <a:p>
            <a:endParaRPr sz="1350"/>
          </a:p>
        </p:txBody>
      </p:sp>
      <p:sp>
        <p:nvSpPr>
          <p:cNvPr id="133" name="Shape 133"/>
          <p:cNvSpPr/>
          <p:nvPr/>
        </p:nvSpPr>
        <p:spPr>
          <a:xfrm>
            <a:off x="6402063" y="3723295"/>
            <a:ext cx="858441" cy="23083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spcBef>
                <a:spcPts val="600"/>
              </a:spcBef>
              <a:defRPr sz="1000">
                <a:solidFill>
                  <a:srgbClr val="000000"/>
                </a:solidFill>
              </a:defRPr>
            </a:lvl1pPr>
          </a:lstStyle>
          <a:p>
            <a:pPr algn="r"/>
            <a:r>
              <a:rPr lang="de-DE" sz="900" dirty="0"/>
              <a:t>Speicherfeld </a:t>
            </a:r>
          </a:p>
        </p:txBody>
      </p:sp>
      <p:sp>
        <p:nvSpPr>
          <p:cNvPr id="134" name="Shape 134"/>
          <p:cNvSpPr/>
          <p:nvPr/>
        </p:nvSpPr>
        <p:spPr>
          <a:xfrm flipV="1">
            <a:off x="7260504" y="2564724"/>
            <a:ext cx="1" cy="1326357"/>
          </a:xfrm>
          <a:prstGeom prst="line">
            <a:avLst/>
          </a:prstGeom>
          <a:ln w="19050" cap="rnd">
            <a:solidFill>
              <a:srgbClr val="000000"/>
            </a:solidFill>
            <a:tailEnd type="triangle"/>
          </a:ln>
        </p:spPr>
        <p:txBody>
          <a:bodyPr lIns="34289" rIns="34289"/>
          <a:lstStyle/>
          <a:p>
            <a:endParaRPr sz="1350"/>
          </a:p>
        </p:txBody>
      </p:sp>
      <p:sp>
        <p:nvSpPr>
          <p:cNvPr id="18" name="Textfeld 17"/>
          <p:cNvSpPr txBox="1"/>
          <p:nvPr/>
        </p:nvSpPr>
        <p:spPr>
          <a:xfrm>
            <a:off x="9013031" y="6337626"/>
            <a:ext cx="426718" cy="184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ctr">
            <a:spAutoFit/>
          </a:bodyPr>
          <a:lstStyle/>
          <a:p>
            <a:pPr defTabSz="342900"/>
            <a:r>
              <a:rPr lang="de-DE" sz="750" dirty="0">
                <a:solidFill>
                  <a:schemeClr val="bg2">
                    <a:lumMod val="50000"/>
                  </a:schemeClr>
                </a:solidFill>
              </a:rPr>
              <a:t>Seite 11</a:t>
            </a:r>
          </a:p>
        </p:txBody>
      </p:sp>
      <p:sp>
        <p:nvSpPr>
          <p:cNvPr id="24" name="Shape 50">
            <a:extLst>
              <a:ext uri="{FF2B5EF4-FFF2-40B4-BE49-F238E27FC236}">
                <a16:creationId xmlns:a16="http://schemas.microsoft.com/office/drawing/2014/main" id="{5856878A-D23D-402E-BD87-7EC7EBB8B54D}"/>
              </a:ext>
            </a:extLst>
          </p:cNvPr>
          <p:cNvSpPr>
            <a:spLocks noGrp="1"/>
          </p:cNvSpPr>
          <p:nvPr>
            <p:ph type="title"/>
          </p:nvPr>
        </p:nvSpPr>
        <p:spPr>
          <a:xfrm>
            <a:off x="871935" y="568324"/>
            <a:ext cx="2881511" cy="485775"/>
          </a:xfrm>
          <a:prstGeom prst="rect">
            <a:avLst/>
          </a:prstGeom>
          <a:effectLst/>
        </p:spPr>
        <p:txBody>
          <a:bodyPr>
            <a:normAutofit/>
          </a:bodyPr>
          <a:lstStyle/>
          <a:p>
            <a:pPr algn="ctr">
              <a:defRPr sz="2000"/>
            </a:pPr>
            <a:r>
              <a:rPr lang="de-DE" dirty="0"/>
              <a:t>5   Datenaufnahme</a:t>
            </a:r>
            <a:endParaRPr dirty="0"/>
          </a:p>
        </p:txBody>
      </p:sp>
      <p:sp>
        <p:nvSpPr>
          <p:cNvPr id="19" name="Shape 50">
            <a:extLst>
              <a:ext uri="{FF2B5EF4-FFF2-40B4-BE49-F238E27FC236}">
                <a16:creationId xmlns:a16="http://schemas.microsoft.com/office/drawing/2014/main" id="{1ADAF269-F5A7-42AF-A98A-694DC38F17D3}"/>
              </a:ext>
            </a:extLst>
          </p:cNvPr>
          <p:cNvSpPr txBox="1">
            <a:spLocks/>
          </p:cNvSpPr>
          <p:nvPr/>
        </p:nvSpPr>
        <p:spPr>
          <a:xfrm>
            <a:off x="871934" y="1155698"/>
            <a:ext cx="2881511" cy="485775"/>
          </a:xfrm>
          <a:prstGeom prst="rect">
            <a:avLst/>
          </a:prstGeom>
          <a:ln w="12700">
            <a:miter lim="400000"/>
          </a:ln>
          <a:effectLst/>
          <a:extLst>
            <a:ext uri="{C572A759-6A51-4108-AA02-DFA0A04FC94B}">
              <ma14:wrappingTextBoxFlag xmlns:ma14="http://schemas.microsoft.com/office/mac/drawingml/2011/main" xmlns="" val="1"/>
            </a:ext>
          </a:extLst>
        </p:spPr>
        <p:txBody>
          <a:bodyPr lIns="45719" rIns="45719" anchor="b">
            <a:normAutofit/>
          </a:bodyPr>
          <a:lstStyle>
            <a:lvl1pPr marL="0" marR="0" indent="0" algn="ctr" defTabSz="342900" rtl="0" latinLnBrk="0">
              <a:lnSpc>
                <a:spcPct val="100000"/>
              </a:lnSpc>
              <a:spcBef>
                <a:spcPts val="0"/>
              </a:spcBef>
              <a:spcAft>
                <a:spcPts val="0"/>
              </a:spcAft>
              <a:buClrTx/>
              <a:buSzTx/>
              <a:buFontTx/>
              <a:buNone/>
              <a:tabLst/>
              <a:defRPr sz="2000" b="1" i="0" u="none" strike="noStrike" cap="none" spc="0" baseline="0">
                <a:ln>
                  <a:noFill/>
                </a:ln>
                <a:solidFill>
                  <a:srgbClr val="FFFFFF"/>
                </a:solidFill>
                <a:uFillTx/>
                <a:latin typeface="+mj-lt"/>
                <a:ea typeface="+mj-ea"/>
                <a:cs typeface="+mj-cs"/>
                <a:sym typeface="Century Gothic"/>
              </a:defRPr>
            </a:lvl1pPr>
            <a:lvl2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2pPr>
            <a:lvl3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3pPr>
            <a:lvl4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4pPr>
            <a:lvl5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5pPr>
            <a:lvl6pPr marL="0" marR="0" indent="3429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6pPr>
            <a:lvl7pPr marL="0" marR="0" indent="6858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7pPr>
            <a:lvl8pPr marL="0" marR="0" indent="10287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8pPr>
            <a:lvl9pPr marL="0" marR="0" indent="13716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9pPr>
          </a:lstStyle>
          <a:p>
            <a:pPr hangingPunct="1">
              <a:defRPr sz="2000"/>
            </a:pPr>
            <a:r>
              <a:rPr lang="de-DE" sz="1600" dirty="0"/>
              <a:t>5.1 Grundlegendes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Grafik 23"/>
          <p:cNvPicPr>
            <a:picLocks noChangeAspect="1"/>
          </p:cNvPicPr>
          <p:nvPr/>
        </p:nvPicPr>
        <p:blipFill rotWithShape="1">
          <a:blip r:embed="rId2">
            <a:extLst>
              <a:ext uri="{28A0092B-C50C-407E-A947-70E740481C1C}">
                <a14:useLocalDpi xmlns:a14="http://schemas.microsoft.com/office/drawing/2010/main" val="0"/>
              </a:ext>
            </a:extLst>
          </a:blip>
          <a:srcRect l="1" t="1895" r="-407" b="92825"/>
          <a:stretch/>
        </p:blipFill>
        <p:spPr>
          <a:xfrm>
            <a:off x="4188619" y="2240608"/>
            <a:ext cx="5278042" cy="781050"/>
          </a:xfrm>
          <a:prstGeom prst="rect">
            <a:avLst/>
          </a:prstGeom>
        </p:spPr>
      </p:pic>
      <p:sp>
        <p:nvSpPr>
          <p:cNvPr id="136" name="Shape 136"/>
          <p:cNvSpPr/>
          <p:nvPr/>
        </p:nvSpPr>
        <p:spPr>
          <a:xfrm>
            <a:off x="871935" y="2743200"/>
            <a:ext cx="2881511" cy="3816429"/>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spAutoFit/>
          </a:bodyPr>
          <a:lstStyle/>
          <a:p>
            <a:pPr marL="87313" indent="-87313">
              <a:buClr>
                <a:srgbClr val="94C627"/>
              </a:buClr>
              <a:buSzPct val="100000"/>
              <a:buFont typeface="Arial"/>
              <a:buChar char="•"/>
              <a:defRPr sz="1200">
                <a:solidFill>
                  <a:srgbClr val="000000"/>
                </a:solidFill>
              </a:defRPr>
            </a:pPr>
            <a:r>
              <a:rPr lang="de-DE" sz="1100" dirty="0"/>
              <a:t>Das Feld </a:t>
            </a:r>
            <a:r>
              <a:rPr lang="de-DE" sz="1100" b="1" dirty="0"/>
              <a:t>Straße </a:t>
            </a:r>
            <a:r>
              <a:rPr lang="de-DE" sz="1100" dirty="0"/>
              <a:t>(DDM) ist alphabetisch geordnet und muss immer ausgewählt werden, um eine Zuordnung der Daten des Aufnahmebogens zu einem Gebäude zu sichern. </a:t>
            </a:r>
          </a:p>
          <a:p>
            <a:pPr marL="87313" indent="-87313">
              <a:defRPr sz="1200">
                <a:solidFill>
                  <a:srgbClr val="000000"/>
                </a:solidFill>
              </a:defRPr>
            </a:pPr>
            <a:endParaRPr lang="de-DE" sz="1100" dirty="0"/>
          </a:p>
          <a:p>
            <a:pPr marL="87313" indent="-87313">
              <a:buClr>
                <a:srgbClr val="94C627"/>
              </a:buClr>
              <a:buSzPct val="100000"/>
              <a:buFont typeface="Arial"/>
              <a:buChar char="•"/>
              <a:defRPr sz="1200">
                <a:solidFill>
                  <a:srgbClr val="000000"/>
                </a:solidFill>
              </a:defRPr>
            </a:pPr>
            <a:r>
              <a:rPr lang="de-DE" sz="1100" dirty="0"/>
              <a:t>Mit </a:t>
            </a:r>
            <a:r>
              <a:rPr lang="de-DE" sz="1100" b="1" dirty="0"/>
              <a:t>Nummer </a:t>
            </a:r>
            <a:r>
              <a:rPr lang="de-DE" sz="1100" dirty="0"/>
              <a:t>ist die Hausnummer des Gebäudes gemeint. In diesem Feld sind keine Zahlen hinterlegt, sondern müssen selbst eingetragen werden. </a:t>
            </a:r>
            <a:endParaRPr lang="de-DE" sz="1100" b="1" dirty="0"/>
          </a:p>
          <a:p>
            <a:pPr marL="87313" indent="-87313">
              <a:defRPr sz="1200">
                <a:solidFill>
                  <a:srgbClr val="000000"/>
                </a:solidFill>
              </a:defRPr>
            </a:pPr>
            <a:endParaRPr lang="de-DE" sz="1100" b="1" dirty="0"/>
          </a:p>
          <a:p>
            <a:pPr marL="87313" indent="-87313">
              <a:buClr>
                <a:srgbClr val="94C627"/>
              </a:buClr>
              <a:buSzPct val="100000"/>
              <a:buFont typeface="Arial"/>
              <a:buChar char="•"/>
              <a:defRPr sz="1200">
                <a:solidFill>
                  <a:srgbClr val="000000"/>
                </a:solidFill>
              </a:defRPr>
            </a:pPr>
            <a:r>
              <a:rPr lang="de-DE" sz="1100" dirty="0"/>
              <a:t>Der </a:t>
            </a:r>
            <a:r>
              <a:rPr lang="de-DE" sz="1100" b="1" dirty="0"/>
              <a:t>Adresszusatz </a:t>
            </a:r>
            <a:r>
              <a:rPr lang="de-DE" sz="1100" dirty="0"/>
              <a:t>(DDM) ist dann zwingend nötig, wenn es einen Zusatz gibt. Wenn ein Gebäude keinen Zusatz haben sollte, erfolgt an dieser Stelle keine Auswahl und das Feld bleibt leer.</a:t>
            </a:r>
          </a:p>
          <a:p>
            <a:pPr marL="87313" indent="-87313">
              <a:defRPr sz="1200">
                <a:solidFill>
                  <a:srgbClr val="000000"/>
                </a:solidFill>
              </a:defRPr>
            </a:pPr>
            <a:endParaRPr lang="de-DE" sz="1100" dirty="0"/>
          </a:p>
          <a:p>
            <a:pPr marL="87313" indent="-87313">
              <a:buClr>
                <a:srgbClr val="94C627"/>
              </a:buClr>
              <a:buSzPct val="100000"/>
              <a:buFont typeface="Arial"/>
              <a:buChar char="•"/>
              <a:defRPr sz="1200">
                <a:solidFill>
                  <a:srgbClr val="000000"/>
                </a:solidFill>
              </a:defRPr>
            </a:pPr>
            <a:r>
              <a:rPr lang="de-DE" sz="1100" dirty="0"/>
              <a:t>Sollten Auswahlmöglichkeiten fehlen, kann das in den </a:t>
            </a:r>
            <a:r>
              <a:rPr lang="de-DE" sz="1100" b="1" dirty="0"/>
              <a:t>Anmerkungen</a:t>
            </a:r>
            <a:r>
              <a:rPr lang="de-DE" sz="1100" dirty="0"/>
              <a:t> ergänzt werden. Generell sollte aber vorrangig die Möglichkeit des DDM genutzt werden.</a:t>
            </a:r>
          </a:p>
        </p:txBody>
      </p:sp>
      <p:sp>
        <p:nvSpPr>
          <p:cNvPr id="139" name="Shape 139"/>
          <p:cNvSpPr/>
          <p:nvPr/>
        </p:nvSpPr>
        <p:spPr>
          <a:xfrm>
            <a:off x="4360070" y="1983063"/>
            <a:ext cx="858441" cy="23083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spcBef>
                <a:spcPts val="600"/>
              </a:spcBef>
              <a:defRPr sz="1000">
                <a:solidFill>
                  <a:srgbClr val="000000"/>
                </a:solidFill>
              </a:defRPr>
            </a:lvl1pPr>
          </a:lstStyle>
          <a:p>
            <a:r>
              <a:rPr lang="de-DE" sz="900" dirty="0"/>
              <a:t>Straßenname</a:t>
            </a:r>
          </a:p>
        </p:txBody>
      </p:sp>
      <p:sp>
        <p:nvSpPr>
          <p:cNvPr id="140" name="Shape 140"/>
          <p:cNvSpPr/>
          <p:nvPr/>
        </p:nvSpPr>
        <p:spPr>
          <a:xfrm>
            <a:off x="5266135" y="3522348"/>
            <a:ext cx="1543051" cy="36933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spcBef>
                <a:spcPts val="600"/>
              </a:spcBef>
              <a:defRPr sz="1000">
                <a:solidFill>
                  <a:srgbClr val="000000"/>
                </a:solidFill>
              </a:defRPr>
            </a:lvl1pPr>
          </a:lstStyle>
          <a:p>
            <a:r>
              <a:rPr lang="de-DE" sz="900" dirty="0"/>
              <a:t>Hausnummer des Gebäudes</a:t>
            </a:r>
          </a:p>
        </p:txBody>
      </p:sp>
      <p:sp>
        <p:nvSpPr>
          <p:cNvPr id="141" name="Shape 141"/>
          <p:cNvSpPr/>
          <p:nvPr/>
        </p:nvSpPr>
        <p:spPr>
          <a:xfrm>
            <a:off x="4376738" y="2062163"/>
            <a:ext cx="0" cy="600076"/>
          </a:xfrm>
          <a:prstGeom prst="line">
            <a:avLst/>
          </a:prstGeom>
          <a:ln w="19050" cap="rnd">
            <a:solidFill>
              <a:srgbClr val="000000"/>
            </a:solidFill>
            <a:tailEnd type="triangle"/>
          </a:ln>
        </p:spPr>
        <p:txBody>
          <a:bodyPr lIns="34289" rIns="34289"/>
          <a:lstStyle/>
          <a:p>
            <a:endParaRPr sz="1350"/>
          </a:p>
        </p:txBody>
      </p:sp>
      <p:sp>
        <p:nvSpPr>
          <p:cNvPr id="142" name="Shape 142"/>
          <p:cNvSpPr/>
          <p:nvPr/>
        </p:nvSpPr>
        <p:spPr>
          <a:xfrm flipV="1">
            <a:off x="7519988" y="2875361"/>
            <a:ext cx="0" cy="1223963"/>
          </a:xfrm>
          <a:prstGeom prst="line">
            <a:avLst/>
          </a:prstGeom>
          <a:ln w="19050" cap="rnd">
            <a:solidFill>
              <a:srgbClr val="000000"/>
            </a:solidFill>
            <a:tailEnd type="triangle"/>
          </a:ln>
        </p:spPr>
        <p:txBody>
          <a:bodyPr lIns="34289" rIns="34289"/>
          <a:lstStyle/>
          <a:p>
            <a:endParaRPr sz="1350"/>
          </a:p>
        </p:txBody>
      </p:sp>
      <p:sp>
        <p:nvSpPr>
          <p:cNvPr id="143" name="Shape 143"/>
          <p:cNvSpPr/>
          <p:nvPr/>
        </p:nvSpPr>
        <p:spPr>
          <a:xfrm>
            <a:off x="7519988" y="3961441"/>
            <a:ext cx="1408510" cy="203133"/>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lnSpc>
                <a:spcPct val="80000"/>
              </a:lnSpc>
              <a:spcBef>
                <a:spcPts val="600"/>
              </a:spcBef>
              <a:defRPr sz="1000">
                <a:solidFill>
                  <a:srgbClr val="000000"/>
                </a:solidFill>
              </a:defRPr>
            </a:lvl1pPr>
          </a:lstStyle>
          <a:p>
            <a:r>
              <a:rPr lang="de-DE" sz="900" dirty="0"/>
              <a:t>Anmerkungen</a:t>
            </a:r>
          </a:p>
        </p:txBody>
      </p:sp>
      <p:sp>
        <p:nvSpPr>
          <p:cNvPr id="144" name="Shape 144"/>
          <p:cNvSpPr/>
          <p:nvPr/>
        </p:nvSpPr>
        <p:spPr>
          <a:xfrm>
            <a:off x="4380311" y="4467226"/>
            <a:ext cx="1403747" cy="230832"/>
          </a:xfrm>
          <a:prstGeom prst="rect">
            <a:avLst/>
          </a:prstGeom>
          <a:ln w="12700">
            <a:miter lim="400000"/>
          </a:ln>
          <a:extLst>
            <a:ext uri="{C572A759-6A51-4108-AA02-DFA0A04FC94B}">
              <ma14:wrappingTextBoxFlag xmlns:ma14="http://schemas.microsoft.com/office/mac/drawingml/2011/main" xmlns="" val="1"/>
            </a:ext>
          </a:extLst>
        </p:spPr>
        <p:txBody>
          <a:bodyPr lIns="34289" rIns="34289">
            <a:spAutoFit/>
          </a:bodyPr>
          <a:lstStyle>
            <a:lvl1pPr>
              <a:spcBef>
                <a:spcPts val="600"/>
              </a:spcBef>
              <a:defRPr sz="1000">
                <a:solidFill>
                  <a:srgbClr val="000000"/>
                </a:solidFill>
              </a:defRPr>
            </a:lvl1pPr>
          </a:lstStyle>
          <a:p>
            <a:r>
              <a:rPr lang="de-DE" sz="900" dirty="0"/>
              <a:t>Zusatz</a:t>
            </a:r>
          </a:p>
        </p:txBody>
      </p:sp>
      <p:sp>
        <p:nvSpPr>
          <p:cNvPr id="145" name="Shape 145"/>
          <p:cNvSpPr/>
          <p:nvPr/>
        </p:nvSpPr>
        <p:spPr>
          <a:xfrm flipV="1">
            <a:off x="4383881" y="2925367"/>
            <a:ext cx="0" cy="1687117"/>
          </a:xfrm>
          <a:prstGeom prst="line">
            <a:avLst/>
          </a:prstGeom>
          <a:ln w="19050" cap="rnd">
            <a:solidFill>
              <a:srgbClr val="000000"/>
            </a:solidFill>
            <a:tailEnd type="triangle"/>
          </a:ln>
        </p:spPr>
        <p:txBody>
          <a:bodyPr lIns="34289" rIns="34289"/>
          <a:lstStyle/>
          <a:p>
            <a:endParaRPr sz="1350"/>
          </a:p>
        </p:txBody>
      </p:sp>
      <p:sp>
        <p:nvSpPr>
          <p:cNvPr id="146" name="Shape 146"/>
          <p:cNvSpPr/>
          <p:nvPr/>
        </p:nvSpPr>
        <p:spPr>
          <a:xfrm flipH="1">
            <a:off x="4586287" y="2782492"/>
            <a:ext cx="679848" cy="1"/>
          </a:xfrm>
          <a:prstGeom prst="line">
            <a:avLst/>
          </a:prstGeom>
          <a:ln w="19050" cap="rnd">
            <a:solidFill>
              <a:srgbClr val="000000"/>
            </a:solidFill>
            <a:tailEnd type="triangle"/>
          </a:ln>
        </p:spPr>
        <p:txBody>
          <a:bodyPr lIns="34289" rIns="34289"/>
          <a:lstStyle/>
          <a:p>
            <a:endParaRPr sz="1350"/>
          </a:p>
        </p:txBody>
      </p:sp>
      <p:sp>
        <p:nvSpPr>
          <p:cNvPr id="147" name="Shape 147"/>
          <p:cNvSpPr/>
          <p:nvPr/>
        </p:nvSpPr>
        <p:spPr>
          <a:xfrm>
            <a:off x="5266135" y="2782491"/>
            <a:ext cx="1" cy="975123"/>
          </a:xfrm>
          <a:prstGeom prst="line">
            <a:avLst/>
          </a:prstGeom>
          <a:ln w="19050" cap="rnd">
            <a:solidFill>
              <a:srgbClr val="000000"/>
            </a:solidFill>
          </a:ln>
        </p:spPr>
        <p:txBody>
          <a:bodyPr lIns="34289" rIns="34289"/>
          <a:lstStyle/>
          <a:p>
            <a:endParaRPr sz="1350"/>
          </a:p>
        </p:txBody>
      </p:sp>
      <p:sp>
        <p:nvSpPr>
          <p:cNvPr id="148" name="Shape 148"/>
          <p:cNvSpPr/>
          <p:nvPr/>
        </p:nvSpPr>
        <p:spPr>
          <a:xfrm>
            <a:off x="4070748" y="3070623"/>
            <a:ext cx="5395913" cy="1"/>
          </a:xfrm>
          <a:prstGeom prst="line">
            <a:avLst/>
          </a:prstGeom>
          <a:ln w="19050" cap="rnd">
            <a:solidFill>
              <a:srgbClr val="808080"/>
            </a:solidFill>
            <a:prstDash val="sysDash"/>
          </a:ln>
        </p:spPr>
        <p:txBody>
          <a:bodyPr lIns="34289" rIns="34289"/>
          <a:lstStyle/>
          <a:p>
            <a:endParaRPr sz="1350"/>
          </a:p>
        </p:txBody>
      </p:sp>
      <p:sp>
        <p:nvSpPr>
          <p:cNvPr id="149" name="Shape 149"/>
          <p:cNvSpPr/>
          <p:nvPr/>
        </p:nvSpPr>
        <p:spPr>
          <a:xfrm>
            <a:off x="4070748" y="2241948"/>
            <a:ext cx="5395913" cy="1"/>
          </a:xfrm>
          <a:prstGeom prst="line">
            <a:avLst/>
          </a:prstGeom>
          <a:ln w="19050" cap="rnd">
            <a:solidFill>
              <a:srgbClr val="808080"/>
            </a:solidFill>
            <a:prstDash val="sysDash"/>
          </a:ln>
        </p:spPr>
        <p:txBody>
          <a:bodyPr lIns="34289" rIns="34289"/>
          <a:lstStyle/>
          <a:p>
            <a:endParaRPr sz="1350"/>
          </a:p>
        </p:txBody>
      </p:sp>
      <p:sp>
        <p:nvSpPr>
          <p:cNvPr id="23" name="Textfeld 22"/>
          <p:cNvSpPr txBox="1"/>
          <p:nvPr/>
        </p:nvSpPr>
        <p:spPr>
          <a:xfrm>
            <a:off x="9013031" y="6337626"/>
            <a:ext cx="426718" cy="184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ctr">
            <a:spAutoFit/>
          </a:bodyPr>
          <a:lstStyle/>
          <a:p>
            <a:pPr defTabSz="342900"/>
            <a:r>
              <a:rPr lang="de-DE" sz="750" dirty="0">
                <a:solidFill>
                  <a:schemeClr val="bg2">
                    <a:lumMod val="50000"/>
                  </a:schemeClr>
                </a:solidFill>
              </a:rPr>
              <a:t>Seite 12</a:t>
            </a:r>
          </a:p>
        </p:txBody>
      </p:sp>
      <p:pic>
        <p:nvPicPr>
          <p:cNvPr id="25" name="Grafik 24"/>
          <p:cNvPicPr>
            <a:picLocks noChangeAspect="1"/>
          </p:cNvPicPr>
          <p:nvPr/>
        </p:nvPicPr>
        <p:blipFill rotWithShape="1">
          <a:blip r:embed="rId3" cstate="print">
            <a:extLst>
              <a:ext uri="{28A0092B-C50C-407E-A947-70E740481C1C}">
                <a14:useLocalDpi xmlns:a14="http://schemas.microsoft.com/office/drawing/2010/main" val="0"/>
              </a:ext>
            </a:extLst>
          </a:blip>
          <a:srcRect l="11987" t="6716" r="32921" b="55876"/>
          <a:stretch/>
        </p:blipFill>
        <p:spPr>
          <a:xfrm>
            <a:off x="6777409" y="1098434"/>
            <a:ext cx="2024311" cy="1030900"/>
          </a:xfrm>
          <a:prstGeom prst="rect">
            <a:avLst/>
          </a:prstGeom>
        </p:spPr>
      </p:pic>
      <p:pic>
        <p:nvPicPr>
          <p:cNvPr id="26" name="Grafik 25"/>
          <p:cNvPicPr>
            <a:picLocks noChangeAspect="1"/>
          </p:cNvPicPr>
          <p:nvPr/>
        </p:nvPicPr>
        <p:blipFill rotWithShape="1">
          <a:blip r:embed="rId4" cstate="print">
            <a:extLst>
              <a:ext uri="{28A0092B-C50C-407E-A947-70E740481C1C}">
                <a14:useLocalDpi xmlns:a14="http://schemas.microsoft.com/office/drawing/2010/main" val="0"/>
              </a:ext>
            </a:extLst>
          </a:blip>
          <a:srcRect l="29708" t="36466" r="36370" b="32928"/>
          <a:stretch/>
        </p:blipFill>
        <p:spPr>
          <a:xfrm>
            <a:off x="5235178" y="1100625"/>
            <a:ext cx="1520203" cy="1028709"/>
          </a:xfrm>
          <a:prstGeom prst="rect">
            <a:avLst/>
          </a:prstGeom>
        </p:spPr>
      </p:pic>
      <p:grpSp>
        <p:nvGrpSpPr>
          <p:cNvPr id="2" name="Gruppieren 1"/>
          <p:cNvGrpSpPr/>
          <p:nvPr/>
        </p:nvGrpSpPr>
        <p:grpSpPr>
          <a:xfrm>
            <a:off x="6344046" y="3523805"/>
            <a:ext cx="964804" cy="2523871"/>
            <a:chOff x="6344046" y="3523805"/>
            <a:chExt cx="744342" cy="1947155"/>
          </a:xfrm>
        </p:grpSpPr>
        <p:pic>
          <p:nvPicPr>
            <p:cNvPr id="27" name="Grafik 26"/>
            <p:cNvPicPr>
              <a:picLocks noChangeAspect="1"/>
            </p:cNvPicPr>
            <p:nvPr/>
          </p:nvPicPr>
          <p:blipFill rotWithShape="1">
            <a:blip r:embed="rId5" cstate="print">
              <a:extLst>
                <a:ext uri="{28A0092B-C50C-407E-A947-70E740481C1C}">
                  <a14:useLocalDpi xmlns:a14="http://schemas.microsoft.com/office/drawing/2010/main" val="0"/>
                </a:ext>
              </a:extLst>
            </a:blip>
            <a:srcRect l="23493" t="26019" r="49253" b="34484"/>
            <a:stretch/>
          </p:blipFill>
          <p:spPr>
            <a:xfrm rot="5400000">
              <a:off x="6373794" y="4076544"/>
              <a:ext cx="684251" cy="743745"/>
            </a:xfrm>
            <a:prstGeom prst="rect">
              <a:avLst/>
            </a:prstGeom>
          </p:spPr>
        </p:pic>
        <p:pic>
          <p:nvPicPr>
            <p:cNvPr id="28" name="Grafik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44246" y="3523805"/>
              <a:ext cx="744142" cy="558107"/>
            </a:xfrm>
            <a:prstGeom prst="rect">
              <a:avLst/>
            </a:prstGeom>
          </p:spPr>
        </p:pic>
        <p:pic>
          <p:nvPicPr>
            <p:cNvPr id="29" name="Grafik 28"/>
            <p:cNvPicPr>
              <a:picLocks noChangeAspect="1"/>
            </p:cNvPicPr>
            <p:nvPr/>
          </p:nvPicPr>
          <p:blipFill rotWithShape="1">
            <a:blip r:embed="rId7" cstate="print">
              <a:extLst>
                <a:ext uri="{28A0092B-C50C-407E-A947-70E740481C1C}">
                  <a14:useLocalDpi xmlns:a14="http://schemas.microsoft.com/office/drawing/2010/main" val="0"/>
                </a:ext>
              </a:extLst>
            </a:blip>
            <a:srcRect l="26302" t="21297" r="26681" b="23406"/>
            <a:stretch/>
          </p:blipFill>
          <p:spPr>
            <a:xfrm>
              <a:off x="6344046" y="4814921"/>
              <a:ext cx="743745" cy="656039"/>
            </a:xfrm>
            <a:prstGeom prst="rect">
              <a:avLst/>
            </a:prstGeom>
          </p:spPr>
        </p:pic>
      </p:grpSp>
      <p:pic>
        <p:nvPicPr>
          <p:cNvPr id="30" name="Grafik 29"/>
          <p:cNvPicPr>
            <a:picLocks noChangeAspect="1"/>
          </p:cNvPicPr>
          <p:nvPr/>
        </p:nvPicPr>
        <p:blipFill rotWithShape="1">
          <a:blip r:embed="rId8" cstate="print">
            <a:extLst>
              <a:ext uri="{28A0092B-C50C-407E-A947-70E740481C1C}">
                <a14:useLocalDpi xmlns:a14="http://schemas.microsoft.com/office/drawing/2010/main" val="0"/>
              </a:ext>
            </a:extLst>
          </a:blip>
          <a:srcRect l="24883" t="25745" r="43716" b="26858"/>
          <a:stretch/>
        </p:blipFill>
        <p:spPr>
          <a:xfrm rot="5400000">
            <a:off x="4468015" y="4628659"/>
            <a:ext cx="916392" cy="1037430"/>
          </a:xfrm>
          <a:prstGeom prst="rect">
            <a:avLst/>
          </a:prstGeom>
        </p:spPr>
      </p:pic>
      <p:sp>
        <p:nvSpPr>
          <p:cNvPr id="31" name="Shape 50">
            <a:extLst>
              <a:ext uri="{FF2B5EF4-FFF2-40B4-BE49-F238E27FC236}">
                <a16:creationId xmlns:a16="http://schemas.microsoft.com/office/drawing/2014/main" id="{B09F879E-0205-462F-8DC6-374ED4610D32}"/>
              </a:ext>
            </a:extLst>
          </p:cNvPr>
          <p:cNvSpPr>
            <a:spLocks noGrp="1"/>
          </p:cNvSpPr>
          <p:nvPr>
            <p:ph type="title"/>
          </p:nvPr>
        </p:nvSpPr>
        <p:spPr>
          <a:xfrm>
            <a:off x="871935" y="568324"/>
            <a:ext cx="2881511" cy="485775"/>
          </a:xfrm>
          <a:prstGeom prst="rect">
            <a:avLst/>
          </a:prstGeom>
          <a:effectLst/>
        </p:spPr>
        <p:txBody>
          <a:bodyPr>
            <a:normAutofit/>
          </a:bodyPr>
          <a:lstStyle/>
          <a:p>
            <a:pPr algn="ctr">
              <a:defRPr sz="2000"/>
            </a:pPr>
            <a:r>
              <a:rPr lang="de-DE" dirty="0"/>
              <a:t>5   Datenaufnahme</a:t>
            </a:r>
            <a:endParaRPr dirty="0"/>
          </a:p>
        </p:txBody>
      </p:sp>
      <p:sp>
        <p:nvSpPr>
          <p:cNvPr id="33" name="Shape 50">
            <a:extLst>
              <a:ext uri="{FF2B5EF4-FFF2-40B4-BE49-F238E27FC236}">
                <a16:creationId xmlns:a16="http://schemas.microsoft.com/office/drawing/2014/main" id="{2DC766E0-D986-405D-904A-737345043C38}"/>
              </a:ext>
            </a:extLst>
          </p:cNvPr>
          <p:cNvSpPr txBox="1">
            <a:spLocks/>
          </p:cNvSpPr>
          <p:nvPr/>
        </p:nvSpPr>
        <p:spPr>
          <a:xfrm>
            <a:off x="871934" y="1155698"/>
            <a:ext cx="2881511" cy="485775"/>
          </a:xfrm>
          <a:prstGeom prst="rect">
            <a:avLst/>
          </a:prstGeom>
          <a:ln w="12700">
            <a:miter lim="400000"/>
          </a:ln>
          <a:effectLst/>
          <a:extLst>
            <a:ext uri="{C572A759-6A51-4108-AA02-DFA0A04FC94B}">
              <ma14:wrappingTextBoxFlag xmlns:ma14="http://schemas.microsoft.com/office/mac/drawingml/2011/main" xmlns="" val="1"/>
            </a:ext>
          </a:extLst>
        </p:spPr>
        <p:txBody>
          <a:bodyPr lIns="45719" rIns="45719" anchor="b">
            <a:normAutofit/>
          </a:bodyPr>
          <a:lstStyle>
            <a:lvl1pPr marL="0" marR="0" indent="0" algn="ctr" defTabSz="342900" rtl="0" latinLnBrk="0">
              <a:lnSpc>
                <a:spcPct val="100000"/>
              </a:lnSpc>
              <a:spcBef>
                <a:spcPts val="0"/>
              </a:spcBef>
              <a:spcAft>
                <a:spcPts val="0"/>
              </a:spcAft>
              <a:buClrTx/>
              <a:buSzTx/>
              <a:buFontTx/>
              <a:buNone/>
              <a:tabLst/>
              <a:defRPr sz="2000" b="1" i="0" u="none" strike="noStrike" cap="none" spc="0" baseline="0">
                <a:ln>
                  <a:noFill/>
                </a:ln>
                <a:solidFill>
                  <a:srgbClr val="FFFFFF"/>
                </a:solidFill>
                <a:uFillTx/>
                <a:latin typeface="+mj-lt"/>
                <a:ea typeface="+mj-ea"/>
                <a:cs typeface="+mj-cs"/>
                <a:sym typeface="Century Gothic"/>
              </a:defRPr>
            </a:lvl1pPr>
            <a:lvl2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2pPr>
            <a:lvl3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3pPr>
            <a:lvl4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4pPr>
            <a:lvl5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5pPr>
            <a:lvl6pPr marL="0" marR="0" indent="3429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6pPr>
            <a:lvl7pPr marL="0" marR="0" indent="6858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7pPr>
            <a:lvl8pPr marL="0" marR="0" indent="10287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8pPr>
            <a:lvl9pPr marL="0" marR="0" indent="13716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9pPr>
          </a:lstStyle>
          <a:p>
            <a:pPr hangingPunct="1">
              <a:defRPr sz="2000"/>
            </a:pPr>
            <a:r>
              <a:rPr lang="de-DE" sz="1600" dirty="0"/>
              <a:t>5.2 Gebäude von außen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Grafik 48"/>
          <p:cNvPicPr>
            <a:picLocks noChangeAspect="1"/>
          </p:cNvPicPr>
          <p:nvPr/>
        </p:nvPicPr>
        <p:blipFill rotWithShape="1">
          <a:blip r:embed="rId2">
            <a:extLst>
              <a:ext uri="{28A0092B-C50C-407E-A947-70E740481C1C}">
                <a14:useLocalDpi xmlns:a14="http://schemas.microsoft.com/office/drawing/2010/main" val="0"/>
              </a:ext>
            </a:extLst>
          </a:blip>
          <a:srcRect l="1" t="6899" r="-407" b="86963"/>
          <a:stretch/>
        </p:blipFill>
        <p:spPr>
          <a:xfrm>
            <a:off x="4164806" y="4710433"/>
            <a:ext cx="5278042" cy="908050"/>
          </a:xfrm>
          <a:prstGeom prst="rect">
            <a:avLst/>
          </a:prstGeom>
        </p:spPr>
      </p:pic>
      <p:sp>
        <p:nvSpPr>
          <p:cNvPr id="157" name="Shape 157"/>
          <p:cNvSpPr/>
          <p:nvPr/>
        </p:nvSpPr>
        <p:spPr>
          <a:xfrm>
            <a:off x="862292" y="2463051"/>
            <a:ext cx="2891154" cy="2800767"/>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spAutoFit/>
          </a:bodyPr>
          <a:lstStyle/>
          <a:p>
            <a:pPr marL="93663" indent="-93663">
              <a:buClr>
                <a:srgbClr val="94C627"/>
              </a:buClr>
              <a:buSzPct val="100000"/>
              <a:buFont typeface="Arial"/>
              <a:buChar char="•"/>
              <a:defRPr sz="1200">
                <a:solidFill>
                  <a:srgbClr val="000000"/>
                </a:solidFill>
              </a:defRPr>
            </a:pPr>
            <a:r>
              <a:rPr lang="de-DE" sz="1100" dirty="0"/>
              <a:t>Die </a:t>
            </a:r>
            <a:r>
              <a:rPr lang="de-DE" sz="1100" b="1" dirty="0"/>
              <a:t>Gebäudeanordnung </a:t>
            </a:r>
            <a:r>
              <a:rPr lang="de-DE" sz="1100" dirty="0"/>
              <a:t>(DDM) erfragt den Standort des Gebäudes im städtebaulichen Kontext. </a:t>
            </a:r>
          </a:p>
          <a:p>
            <a:pPr>
              <a:buClr>
                <a:srgbClr val="94C627"/>
              </a:buClr>
              <a:buSzPct val="100000"/>
              <a:defRPr sz="1200">
                <a:solidFill>
                  <a:srgbClr val="000000"/>
                </a:solidFill>
              </a:defRPr>
            </a:pPr>
            <a:endParaRPr lang="de-DE" sz="1100" dirty="0"/>
          </a:p>
          <a:p>
            <a:pPr marL="93663" indent="-93663">
              <a:buClr>
                <a:srgbClr val="94C627"/>
              </a:buClr>
              <a:buSzPct val="100000"/>
              <a:buFont typeface="Arial"/>
              <a:buChar char="•"/>
              <a:defRPr sz="1200">
                <a:solidFill>
                  <a:srgbClr val="000000"/>
                </a:solidFill>
              </a:defRPr>
            </a:pPr>
            <a:r>
              <a:rPr lang="de-DE" sz="1100" dirty="0"/>
              <a:t>Es wird unterschieden zwischen freistehenden Gebäuden, End- und Mittelhäusern. </a:t>
            </a:r>
          </a:p>
          <a:p>
            <a:pPr marL="93663" indent="-93663">
              <a:buClr>
                <a:srgbClr val="94C627"/>
              </a:buClr>
              <a:buSzPct val="100000"/>
              <a:buFont typeface="Arial"/>
              <a:buChar char="•"/>
              <a:defRPr sz="1200">
                <a:solidFill>
                  <a:srgbClr val="000000"/>
                </a:solidFill>
              </a:defRPr>
            </a:pPr>
            <a:endParaRPr lang="de-DE" sz="1100" dirty="0"/>
          </a:p>
          <a:p>
            <a:pPr marL="93663" indent="-93663">
              <a:buClr>
                <a:srgbClr val="94C627"/>
              </a:buClr>
              <a:buSzPct val="100000"/>
              <a:buFont typeface="Arial"/>
              <a:buChar char="•"/>
              <a:defRPr sz="1200">
                <a:solidFill>
                  <a:srgbClr val="000000"/>
                </a:solidFill>
              </a:defRPr>
            </a:pPr>
            <a:r>
              <a:rPr lang="de-DE" sz="1100" dirty="0"/>
              <a:t>Zusätzlich wurde noch die Kategorie „Mittelhaus mit freiem Giebel“ ergänzt. Damit sind Gebäude gemeint, die auf beiden Seiten direkt an ein anderes Gebäude anschließen, dieses jedoch um ein oder mehrere Etagen überragen und somit anteilig freie Giebel besitzen.</a:t>
            </a:r>
          </a:p>
          <a:p>
            <a:pPr marL="21431" indent="-21431">
              <a:defRPr sz="1200">
                <a:solidFill>
                  <a:srgbClr val="000000"/>
                </a:solidFill>
              </a:defRPr>
            </a:pPr>
            <a:endParaRPr lang="de-DE" sz="1100" dirty="0"/>
          </a:p>
        </p:txBody>
      </p:sp>
      <p:sp>
        <p:nvSpPr>
          <p:cNvPr id="160" name="Shape 160"/>
          <p:cNvSpPr/>
          <p:nvPr/>
        </p:nvSpPr>
        <p:spPr>
          <a:xfrm>
            <a:off x="4360069" y="4138596"/>
            <a:ext cx="1265635" cy="230832"/>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nchor="ctr">
            <a:spAutoFit/>
          </a:bodyPr>
          <a:lstStyle>
            <a:lvl1pPr>
              <a:spcBef>
                <a:spcPts val="600"/>
              </a:spcBef>
              <a:defRPr sz="1000">
                <a:solidFill>
                  <a:srgbClr val="000000"/>
                </a:solidFill>
              </a:defRPr>
            </a:lvl1pPr>
          </a:lstStyle>
          <a:p>
            <a:r>
              <a:rPr lang="de-DE" sz="900" dirty="0"/>
              <a:t>Gebäudeanordnung </a:t>
            </a:r>
          </a:p>
        </p:txBody>
      </p:sp>
      <p:sp>
        <p:nvSpPr>
          <p:cNvPr id="162" name="Shape 162"/>
          <p:cNvSpPr/>
          <p:nvPr/>
        </p:nvSpPr>
        <p:spPr>
          <a:xfrm>
            <a:off x="4363386" y="2771770"/>
            <a:ext cx="13351" cy="2046598"/>
          </a:xfrm>
          <a:prstGeom prst="line">
            <a:avLst/>
          </a:prstGeom>
          <a:ln w="19050" cap="rnd">
            <a:solidFill>
              <a:srgbClr val="000000"/>
            </a:solidFill>
            <a:tailEnd type="triangle"/>
          </a:ln>
        </p:spPr>
        <p:txBody>
          <a:bodyPr lIns="34289" rIns="34289"/>
          <a:lstStyle/>
          <a:p>
            <a:endParaRPr sz="1350"/>
          </a:p>
        </p:txBody>
      </p:sp>
      <p:sp>
        <p:nvSpPr>
          <p:cNvPr id="163" name="Shape 163"/>
          <p:cNvSpPr/>
          <p:nvPr/>
        </p:nvSpPr>
        <p:spPr>
          <a:xfrm flipV="1">
            <a:off x="7435376" y="5309171"/>
            <a:ext cx="1" cy="444104"/>
          </a:xfrm>
          <a:prstGeom prst="line">
            <a:avLst/>
          </a:prstGeom>
          <a:ln w="19050" cap="rnd">
            <a:solidFill>
              <a:srgbClr val="000000"/>
            </a:solidFill>
            <a:tailEnd type="triangle"/>
          </a:ln>
        </p:spPr>
        <p:txBody>
          <a:bodyPr lIns="34289" rIns="34289"/>
          <a:lstStyle/>
          <a:p>
            <a:endParaRPr sz="1350"/>
          </a:p>
        </p:txBody>
      </p:sp>
      <p:sp>
        <p:nvSpPr>
          <p:cNvPr id="164" name="Shape 164"/>
          <p:cNvSpPr/>
          <p:nvPr/>
        </p:nvSpPr>
        <p:spPr>
          <a:xfrm>
            <a:off x="6877195" y="5761246"/>
            <a:ext cx="1409700" cy="203133"/>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lnSpc>
                <a:spcPct val="80000"/>
              </a:lnSpc>
              <a:spcBef>
                <a:spcPts val="600"/>
              </a:spcBef>
              <a:defRPr sz="1000">
                <a:solidFill>
                  <a:srgbClr val="000000"/>
                </a:solidFill>
              </a:defRPr>
            </a:lvl1pPr>
          </a:lstStyle>
          <a:p>
            <a:r>
              <a:rPr lang="de-DE" sz="900" dirty="0"/>
              <a:t>Anmerkungen</a:t>
            </a:r>
          </a:p>
        </p:txBody>
      </p:sp>
      <p:sp>
        <p:nvSpPr>
          <p:cNvPr id="169" name="Shape 169"/>
          <p:cNvSpPr/>
          <p:nvPr/>
        </p:nvSpPr>
        <p:spPr>
          <a:xfrm>
            <a:off x="4070748" y="5577589"/>
            <a:ext cx="5395913" cy="1"/>
          </a:xfrm>
          <a:prstGeom prst="line">
            <a:avLst/>
          </a:prstGeom>
          <a:ln w="19050" cap="rnd">
            <a:solidFill>
              <a:srgbClr val="808080"/>
            </a:solidFill>
            <a:prstDash val="sysDash"/>
          </a:ln>
        </p:spPr>
        <p:txBody>
          <a:bodyPr lIns="34289" rIns="34289"/>
          <a:lstStyle/>
          <a:p>
            <a:endParaRPr sz="1350"/>
          </a:p>
        </p:txBody>
      </p:sp>
      <p:sp>
        <p:nvSpPr>
          <p:cNvPr id="170" name="Shape 170"/>
          <p:cNvSpPr/>
          <p:nvPr/>
        </p:nvSpPr>
        <p:spPr>
          <a:xfrm>
            <a:off x="4070748" y="4712402"/>
            <a:ext cx="5395913" cy="1"/>
          </a:xfrm>
          <a:prstGeom prst="line">
            <a:avLst/>
          </a:prstGeom>
          <a:ln w="19050" cap="rnd">
            <a:solidFill>
              <a:srgbClr val="808080"/>
            </a:solidFill>
            <a:prstDash val="sysDash"/>
          </a:ln>
        </p:spPr>
        <p:txBody>
          <a:bodyPr lIns="34289" rIns="34289"/>
          <a:lstStyle/>
          <a:p>
            <a:endParaRPr sz="1350"/>
          </a:p>
        </p:txBody>
      </p:sp>
      <p:pic>
        <p:nvPicPr>
          <p:cNvPr id="174" name="image8.jpeg"/>
          <p:cNvPicPr>
            <a:picLocks noChangeAspect="1"/>
          </p:cNvPicPr>
          <p:nvPr/>
        </p:nvPicPr>
        <p:blipFill>
          <a:blip r:embed="rId3">
            <a:extLst/>
          </a:blip>
          <a:srcRect l="24206" t="60499" r="51222" b="13790"/>
          <a:stretch>
            <a:fillRect/>
          </a:stretch>
        </p:blipFill>
        <p:spPr>
          <a:xfrm>
            <a:off x="6788944" y="3436051"/>
            <a:ext cx="1148954" cy="851298"/>
          </a:xfrm>
          <a:prstGeom prst="rect">
            <a:avLst/>
          </a:prstGeom>
          <a:ln w="12700">
            <a:miter lim="400000"/>
          </a:ln>
        </p:spPr>
      </p:pic>
      <p:pic>
        <p:nvPicPr>
          <p:cNvPr id="175" name="image9.jpeg"/>
          <p:cNvPicPr>
            <a:picLocks noChangeAspect="1"/>
          </p:cNvPicPr>
          <p:nvPr/>
        </p:nvPicPr>
        <p:blipFill>
          <a:blip r:embed="rId4">
            <a:extLst/>
          </a:blip>
          <a:srcRect l="39268" t="44479" r="37165" b="29750"/>
          <a:stretch>
            <a:fillRect/>
          </a:stretch>
        </p:blipFill>
        <p:spPr>
          <a:xfrm>
            <a:off x="5625704" y="3432479"/>
            <a:ext cx="1103711" cy="852489"/>
          </a:xfrm>
          <a:prstGeom prst="rect">
            <a:avLst/>
          </a:prstGeom>
          <a:ln w="12700">
            <a:miter lim="400000"/>
          </a:ln>
        </p:spPr>
      </p:pic>
      <p:pic>
        <p:nvPicPr>
          <p:cNvPr id="176" name="image8.jpeg"/>
          <p:cNvPicPr>
            <a:picLocks noChangeAspect="1"/>
          </p:cNvPicPr>
          <p:nvPr/>
        </p:nvPicPr>
        <p:blipFill>
          <a:blip r:embed="rId3">
            <a:extLst/>
          </a:blip>
          <a:srcRect l="32725" t="40628" r="42701" b="33663"/>
          <a:stretch>
            <a:fillRect/>
          </a:stretch>
        </p:blipFill>
        <p:spPr>
          <a:xfrm>
            <a:off x="7997429" y="3432480"/>
            <a:ext cx="1150145" cy="850106"/>
          </a:xfrm>
          <a:prstGeom prst="rect">
            <a:avLst/>
          </a:prstGeom>
          <a:ln w="12700">
            <a:miter lim="400000"/>
          </a:ln>
        </p:spPr>
      </p:pic>
      <p:sp>
        <p:nvSpPr>
          <p:cNvPr id="177" name="Shape 177"/>
          <p:cNvSpPr/>
          <p:nvPr/>
        </p:nvSpPr>
        <p:spPr>
          <a:xfrm>
            <a:off x="5566172" y="3234912"/>
            <a:ext cx="1157288" cy="23083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spcBef>
                <a:spcPts val="600"/>
              </a:spcBef>
              <a:defRPr sz="1000">
                <a:solidFill>
                  <a:srgbClr val="000000"/>
                </a:solidFill>
              </a:defRPr>
            </a:lvl1pPr>
          </a:lstStyle>
          <a:p>
            <a:r>
              <a:rPr lang="de-DE" sz="900" dirty="0"/>
              <a:t>Freistehendes Haus</a:t>
            </a:r>
          </a:p>
        </p:txBody>
      </p:sp>
      <p:sp>
        <p:nvSpPr>
          <p:cNvPr id="178" name="Shape 178"/>
          <p:cNvSpPr/>
          <p:nvPr/>
        </p:nvSpPr>
        <p:spPr>
          <a:xfrm>
            <a:off x="7937897" y="3239675"/>
            <a:ext cx="1157288" cy="23083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spcBef>
                <a:spcPts val="600"/>
              </a:spcBef>
              <a:defRPr sz="1000">
                <a:solidFill>
                  <a:srgbClr val="000000"/>
                </a:solidFill>
              </a:defRPr>
            </a:lvl1pPr>
          </a:lstStyle>
          <a:p>
            <a:r>
              <a:rPr lang="de-DE" sz="900" dirty="0" err="1"/>
              <a:t>Endhaus</a:t>
            </a:r>
            <a:endParaRPr lang="de-DE" sz="900" dirty="0"/>
          </a:p>
        </p:txBody>
      </p:sp>
      <p:sp>
        <p:nvSpPr>
          <p:cNvPr id="179" name="Shape 179"/>
          <p:cNvSpPr/>
          <p:nvPr/>
        </p:nvSpPr>
        <p:spPr>
          <a:xfrm>
            <a:off x="6724650" y="3232531"/>
            <a:ext cx="1157289" cy="23083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spcBef>
                <a:spcPts val="600"/>
              </a:spcBef>
              <a:defRPr sz="1000">
                <a:solidFill>
                  <a:srgbClr val="000000"/>
                </a:solidFill>
              </a:defRPr>
            </a:lvl1pPr>
          </a:lstStyle>
          <a:p>
            <a:r>
              <a:rPr lang="de-DE" sz="900" dirty="0"/>
              <a:t>Mittelhaus</a:t>
            </a:r>
          </a:p>
        </p:txBody>
      </p:sp>
      <p:sp>
        <p:nvSpPr>
          <p:cNvPr id="37" name="Textfeld 36"/>
          <p:cNvSpPr txBox="1"/>
          <p:nvPr/>
        </p:nvSpPr>
        <p:spPr>
          <a:xfrm>
            <a:off x="9013031" y="6337626"/>
            <a:ext cx="426718" cy="184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ctr">
            <a:spAutoFit/>
          </a:bodyPr>
          <a:lstStyle/>
          <a:p>
            <a:pPr defTabSz="342900"/>
            <a:r>
              <a:rPr lang="de-DE" sz="750" dirty="0">
                <a:solidFill>
                  <a:schemeClr val="bg2">
                    <a:lumMod val="50000"/>
                  </a:schemeClr>
                </a:solidFill>
              </a:rPr>
              <a:t>Seite 13</a:t>
            </a:r>
          </a:p>
        </p:txBody>
      </p:sp>
      <p:grpSp>
        <p:nvGrpSpPr>
          <p:cNvPr id="12" name="Gruppieren 11"/>
          <p:cNvGrpSpPr/>
          <p:nvPr/>
        </p:nvGrpSpPr>
        <p:grpSpPr>
          <a:xfrm>
            <a:off x="4116914" y="1441225"/>
            <a:ext cx="5619533" cy="1150097"/>
            <a:chOff x="4124819" y="523085"/>
            <a:chExt cx="5619533" cy="1150097"/>
          </a:xfrm>
        </p:grpSpPr>
        <p:grpSp>
          <p:nvGrpSpPr>
            <p:cNvPr id="9" name="Gruppieren 8"/>
            <p:cNvGrpSpPr/>
            <p:nvPr/>
          </p:nvGrpSpPr>
          <p:grpSpPr>
            <a:xfrm>
              <a:off x="4129219" y="829407"/>
              <a:ext cx="5430486" cy="843775"/>
              <a:chOff x="4867110" y="829407"/>
              <a:chExt cx="4444852" cy="843775"/>
            </a:xfrm>
          </p:grpSpPr>
          <p:grpSp>
            <p:nvGrpSpPr>
              <p:cNvPr id="5" name="Gruppieren 4"/>
              <p:cNvGrpSpPr/>
              <p:nvPr/>
            </p:nvGrpSpPr>
            <p:grpSpPr>
              <a:xfrm>
                <a:off x="5503990" y="829407"/>
                <a:ext cx="3643584" cy="843775"/>
                <a:chOff x="4437747" y="584691"/>
                <a:chExt cx="4295486" cy="994741"/>
              </a:xfrm>
            </p:grpSpPr>
            <p:sp>
              <p:nvSpPr>
                <p:cNvPr id="2" name="Rechteck 1"/>
                <p:cNvSpPr/>
                <p:nvPr/>
              </p:nvSpPr>
              <p:spPr>
                <a:xfrm>
                  <a:off x="4822595" y="1227843"/>
                  <a:ext cx="476160" cy="345235"/>
                </a:xfrm>
                <a:prstGeom prst="rect">
                  <a:avLst/>
                </a:prstGeom>
                <a:solidFill>
                  <a:schemeClr val="bg2">
                    <a:lumMod val="20000"/>
                    <a:lumOff val="80000"/>
                  </a:schemeClr>
                </a:solidFill>
                <a:ln w="12700" cap="flat">
                  <a:solidFill>
                    <a:schemeClr val="bg2">
                      <a:lumMod val="7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de-DE" sz="1800" b="0" i="0" u="none" strike="noStrike" cap="none" spc="0" normalizeH="0" baseline="0">
                    <a:ln>
                      <a:noFill/>
                    </a:ln>
                    <a:solidFill>
                      <a:srgbClr val="FFFFFF"/>
                    </a:solidFill>
                    <a:effectLst/>
                    <a:uFillTx/>
                    <a:latin typeface="+mj-lt"/>
                    <a:ea typeface="+mj-ea"/>
                    <a:cs typeface="+mj-cs"/>
                    <a:sym typeface="Century Gothic"/>
                  </a:endParaRPr>
                </a:p>
              </p:txBody>
            </p:sp>
            <p:sp>
              <p:nvSpPr>
                <p:cNvPr id="3" name="Rechteck 2"/>
                <p:cNvSpPr/>
                <p:nvPr/>
              </p:nvSpPr>
              <p:spPr>
                <a:xfrm>
                  <a:off x="5298754" y="914399"/>
                  <a:ext cx="700803" cy="659958"/>
                </a:xfrm>
                <a:prstGeom prst="rect">
                  <a:avLst/>
                </a:prstGeom>
                <a:solidFill>
                  <a:schemeClr val="bg2">
                    <a:lumMod val="20000"/>
                    <a:lumOff val="80000"/>
                  </a:schemeClr>
                </a:solidFill>
                <a:ln w="12700" cap="flat">
                  <a:solidFill>
                    <a:schemeClr val="bg2">
                      <a:lumMod val="7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de-DE" sz="1800" b="0" i="0" u="none" strike="noStrike" cap="none" spc="0" normalizeH="0" baseline="0">
                    <a:ln>
                      <a:noFill/>
                    </a:ln>
                    <a:solidFill>
                      <a:srgbClr val="FFFFFF"/>
                    </a:solidFill>
                    <a:effectLst/>
                    <a:uFillTx/>
                    <a:latin typeface="+mj-lt"/>
                    <a:ea typeface="+mj-ea"/>
                    <a:cs typeface="+mj-cs"/>
                    <a:sym typeface="Century Gothic"/>
                  </a:endParaRPr>
                </a:p>
              </p:txBody>
            </p:sp>
            <p:sp>
              <p:nvSpPr>
                <p:cNvPr id="43" name="Rechteck 42"/>
                <p:cNvSpPr/>
                <p:nvPr/>
              </p:nvSpPr>
              <p:spPr>
                <a:xfrm>
                  <a:off x="5999557" y="1009256"/>
                  <a:ext cx="795955" cy="566458"/>
                </a:xfrm>
                <a:prstGeom prst="rect">
                  <a:avLst/>
                </a:prstGeom>
                <a:solidFill>
                  <a:schemeClr val="bg2">
                    <a:lumMod val="20000"/>
                    <a:lumOff val="80000"/>
                  </a:schemeClr>
                </a:solidFill>
                <a:ln w="12700" cap="flat">
                  <a:solidFill>
                    <a:schemeClr val="bg2">
                      <a:lumMod val="7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endParaRPr lang="de-DE"/>
                </a:p>
              </p:txBody>
            </p:sp>
            <p:sp>
              <p:nvSpPr>
                <p:cNvPr id="44" name="Rechteck 43"/>
                <p:cNvSpPr/>
                <p:nvPr/>
              </p:nvSpPr>
              <p:spPr>
                <a:xfrm>
                  <a:off x="6793891" y="584691"/>
                  <a:ext cx="370334" cy="991023"/>
                </a:xfrm>
                <a:prstGeom prst="rect">
                  <a:avLst/>
                </a:prstGeom>
                <a:solidFill>
                  <a:schemeClr val="bg2">
                    <a:lumMod val="20000"/>
                    <a:lumOff val="80000"/>
                  </a:schemeClr>
                </a:solidFill>
                <a:ln w="12700" cap="flat">
                  <a:solidFill>
                    <a:schemeClr val="bg2">
                      <a:lumMod val="7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endParaRPr lang="de-DE"/>
                </a:p>
              </p:txBody>
            </p:sp>
            <p:sp>
              <p:nvSpPr>
                <p:cNvPr id="45" name="Rechteck 44"/>
                <p:cNvSpPr/>
                <p:nvPr/>
              </p:nvSpPr>
              <p:spPr>
                <a:xfrm>
                  <a:off x="7381681" y="587093"/>
                  <a:ext cx="370333" cy="991023"/>
                </a:xfrm>
                <a:prstGeom prst="rect">
                  <a:avLst/>
                </a:prstGeom>
                <a:solidFill>
                  <a:schemeClr val="bg2">
                    <a:lumMod val="20000"/>
                    <a:lumOff val="80000"/>
                  </a:schemeClr>
                </a:solidFill>
                <a:ln w="12700" cap="flat">
                  <a:solidFill>
                    <a:schemeClr val="bg2">
                      <a:lumMod val="7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endParaRPr lang="de-DE"/>
                </a:p>
              </p:txBody>
            </p:sp>
            <p:sp>
              <p:nvSpPr>
                <p:cNvPr id="46" name="Rechteck 45"/>
                <p:cNvSpPr/>
                <p:nvPr/>
              </p:nvSpPr>
              <p:spPr>
                <a:xfrm>
                  <a:off x="4437747" y="1007899"/>
                  <a:ext cx="378520" cy="567815"/>
                </a:xfrm>
                <a:prstGeom prst="rect">
                  <a:avLst/>
                </a:prstGeom>
                <a:solidFill>
                  <a:schemeClr val="bg2">
                    <a:lumMod val="20000"/>
                    <a:lumOff val="80000"/>
                  </a:schemeClr>
                </a:solidFill>
                <a:ln w="12700" cap="flat">
                  <a:solidFill>
                    <a:schemeClr val="bg2">
                      <a:lumMod val="7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endParaRPr lang="de-DE"/>
                </a:p>
              </p:txBody>
            </p:sp>
            <p:sp>
              <p:nvSpPr>
                <p:cNvPr id="47" name="Rechteck 46"/>
                <p:cNvSpPr/>
                <p:nvPr/>
              </p:nvSpPr>
              <p:spPr>
                <a:xfrm>
                  <a:off x="7754160" y="919474"/>
                  <a:ext cx="761112" cy="659958"/>
                </a:xfrm>
                <a:prstGeom prst="rect">
                  <a:avLst/>
                </a:prstGeom>
                <a:solidFill>
                  <a:schemeClr val="bg2">
                    <a:lumMod val="20000"/>
                    <a:lumOff val="80000"/>
                  </a:schemeClr>
                </a:solidFill>
                <a:ln w="12700" cap="flat">
                  <a:solidFill>
                    <a:schemeClr val="bg2">
                      <a:lumMod val="7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de-DE" sz="1800" b="0" i="0" u="none" strike="noStrike" cap="none" spc="0" normalizeH="0" baseline="0">
                    <a:ln>
                      <a:noFill/>
                    </a:ln>
                    <a:solidFill>
                      <a:srgbClr val="FFFFFF"/>
                    </a:solidFill>
                    <a:effectLst/>
                    <a:uFillTx/>
                    <a:latin typeface="+mj-lt"/>
                    <a:ea typeface="+mj-ea"/>
                    <a:cs typeface="+mj-cs"/>
                    <a:sym typeface="Century Gothic"/>
                  </a:endParaRPr>
                </a:p>
              </p:txBody>
            </p:sp>
            <p:sp>
              <p:nvSpPr>
                <p:cNvPr id="48" name="Rechteck 47"/>
                <p:cNvSpPr/>
                <p:nvPr/>
              </p:nvSpPr>
              <p:spPr>
                <a:xfrm>
                  <a:off x="8515272" y="1237217"/>
                  <a:ext cx="217961" cy="342214"/>
                </a:xfrm>
                <a:prstGeom prst="rect">
                  <a:avLst/>
                </a:prstGeom>
                <a:solidFill>
                  <a:schemeClr val="bg2">
                    <a:lumMod val="20000"/>
                    <a:lumOff val="80000"/>
                  </a:schemeClr>
                </a:solidFill>
                <a:ln w="12700" cap="flat">
                  <a:solidFill>
                    <a:schemeClr val="bg2">
                      <a:lumMod val="7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endParaRPr lang="de-DE"/>
                </a:p>
              </p:txBody>
            </p:sp>
          </p:grpSp>
          <p:cxnSp>
            <p:nvCxnSpPr>
              <p:cNvPr id="7" name="Gerader Verbinder 6"/>
              <p:cNvCxnSpPr/>
              <p:nvPr/>
            </p:nvCxnSpPr>
            <p:spPr>
              <a:xfrm flipV="1">
                <a:off x="9147574" y="1668877"/>
                <a:ext cx="164388" cy="3188"/>
              </a:xfrm>
              <a:prstGeom prst="line">
                <a:avLst/>
              </a:prstGeom>
              <a:noFill/>
              <a:ln w="12700" cap="flat">
                <a:solidFill>
                  <a:schemeClr val="bg2">
                    <a:lumMod val="75000"/>
                  </a:schemeClr>
                </a:solidFill>
                <a:prstDash val="solid"/>
                <a:round/>
              </a:ln>
              <a:effectLst/>
              <a:sp3d/>
            </p:spPr>
            <p:style>
              <a:lnRef idx="0">
                <a:scrgbClr r="0" g="0" b="0"/>
              </a:lnRef>
              <a:fillRef idx="0">
                <a:scrgbClr r="0" g="0" b="0"/>
              </a:fillRef>
              <a:effectRef idx="0">
                <a:scrgbClr r="0" g="0" b="0"/>
              </a:effectRef>
              <a:fontRef idx="none"/>
            </p:style>
          </p:cxnSp>
          <p:cxnSp>
            <p:nvCxnSpPr>
              <p:cNvPr id="52" name="Gerader Verbinder 51"/>
              <p:cNvCxnSpPr/>
              <p:nvPr/>
            </p:nvCxnSpPr>
            <p:spPr>
              <a:xfrm>
                <a:off x="4867110" y="1668877"/>
                <a:ext cx="800292" cy="3188"/>
              </a:xfrm>
              <a:prstGeom prst="line">
                <a:avLst/>
              </a:prstGeom>
              <a:noFill/>
              <a:ln w="12700" cap="flat">
                <a:solidFill>
                  <a:schemeClr val="bg2">
                    <a:lumMod val="75000"/>
                  </a:schemeClr>
                </a:solidFill>
                <a:prstDash val="solid"/>
                <a:round/>
              </a:ln>
              <a:effectLst/>
              <a:sp3d/>
            </p:spPr>
            <p:style>
              <a:lnRef idx="0">
                <a:scrgbClr r="0" g="0" b="0"/>
              </a:lnRef>
              <a:fillRef idx="0">
                <a:scrgbClr r="0" g="0" b="0"/>
              </a:fillRef>
              <a:effectRef idx="0">
                <a:scrgbClr r="0" g="0" b="0"/>
              </a:effectRef>
              <a:fontRef idx="none"/>
            </p:style>
          </p:cxnSp>
          <p:cxnSp>
            <p:nvCxnSpPr>
              <p:cNvPr id="53" name="Gerader Verbinder 52"/>
              <p:cNvCxnSpPr/>
              <p:nvPr/>
            </p:nvCxnSpPr>
            <p:spPr>
              <a:xfrm>
                <a:off x="7697169" y="1672065"/>
                <a:ext cx="481456" cy="0"/>
              </a:xfrm>
              <a:prstGeom prst="line">
                <a:avLst/>
              </a:prstGeom>
              <a:noFill/>
              <a:ln w="12700" cap="flat">
                <a:solidFill>
                  <a:schemeClr val="bg2">
                    <a:lumMod val="75000"/>
                  </a:schemeClr>
                </a:solidFill>
                <a:prstDash val="solid"/>
                <a:round/>
              </a:ln>
              <a:effectLst/>
              <a:sp3d/>
            </p:spPr>
            <p:style>
              <a:lnRef idx="0">
                <a:scrgbClr r="0" g="0" b="0"/>
              </a:lnRef>
              <a:fillRef idx="0">
                <a:scrgbClr r="0" g="0" b="0"/>
              </a:fillRef>
              <a:effectRef idx="0">
                <a:scrgbClr r="0" g="0" b="0"/>
              </a:effectRef>
              <a:fontRef idx="none"/>
            </p:style>
          </p:cxnSp>
          <p:sp>
            <p:nvSpPr>
              <p:cNvPr id="54" name="Rechteck 53"/>
              <p:cNvSpPr/>
              <p:nvPr/>
            </p:nvSpPr>
            <p:spPr>
              <a:xfrm>
                <a:off x="5019347" y="1111247"/>
                <a:ext cx="298868" cy="559800"/>
              </a:xfrm>
              <a:prstGeom prst="rect">
                <a:avLst/>
              </a:prstGeom>
              <a:solidFill>
                <a:schemeClr val="bg2">
                  <a:lumMod val="20000"/>
                  <a:lumOff val="80000"/>
                </a:schemeClr>
              </a:solidFill>
              <a:ln w="12700" cap="flat">
                <a:solidFill>
                  <a:schemeClr val="bg2">
                    <a:lumMod val="7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de-DE" sz="1800" b="0" i="0" u="none" strike="noStrike" cap="none" spc="0" normalizeH="0" baseline="0">
                  <a:ln>
                    <a:noFill/>
                  </a:ln>
                  <a:solidFill>
                    <a:srgbClr val="FFFFFF"/>
                  </a:solidFill>
                  <a:effectLst/>
                  <a:uFillTx/>
                  <a:latin typeface="+mj-lt"/>
                  <a:ea typeface="+mj-ea"/>
                  <a:cs typeface="+mj-cs"/>
                  <a:sym typeface="Century Gothic"/>
                </a:endParaRPr>
              </a:p>
            </p:txBody>
          </p:sp>
        </p:grpSp>
        <p:sp>
          <p:nvSpPr>
            <p:cNvPr id="56" name="Shape 171"/>
            <p:cNvSpPr/>
            <p:nvPr/>
          </p:nvSpPr>
          <p:spPr>
            <a:xfrm>
              <a:off x="4124819" y="798262"/>
              <a:ext cx="717370" cy="230832"/>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nchor="ctr">
              <a:spAutoFit/>
            </a:bodyPr>
            <a:lstStyle>
              <a:lvl1pPr algn="r">
                <a:spcBef>
                  <a:spcPts val="600"/>
                </a:spcBef>
                <a:defRPr sz="1000">
                  <a:solidFill>
                    <a:srgbClr val="000000"/>
                  </a:solidFill>
                </a:defRPr>
              </a:lvl1pPr>
            </a:lstStyle>
            <a:p>
              <a:pPr algn="ctr"/>
              <a:r>
                <a:rPr lang="de-DE" sz="900" dirty="0"/>
                <a:t>Freistehend</a:t>
              </a:r>
            </a:p>
          </p:txBody>
        </p:sp>
        <p:sp>
          <p:nvSpPr>
            <p:cNvPr id="57" name="Shape 171"/>
            <p:cNvSpPr/>
            <p:nvPr/>
          </p:nvSpPr>
          <p:spPr>
            <a:xfrm>
              <a:off x="4824516" y="913678"/>
              <a:ext cx="547418" cy="230832"/>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nchor="ctr">
              <a:spAutoFit/>
            </a:bodyPr>
            <a:lstStyle>
              <a:lvl1pPr algn="r">
                <a:spcBef>
                  <a:spcPts val="600"/>
                </a:spcBef>
                <a:defRPr sz="1000">
                  <a:solidFill>
                    <a:srgbClr val="000000"/>
                  </a:solidFill>
                </a:defRPr>
              </a:lvl1pPr>
            </a:lstStyle>
            <a:p>
              <a:pPr algn="ctr"/>
              <a:r>
                <a:rPr lang="de-DE" sz="900" dirty="0" err="1"/>
                <a:t>Endhaus</a:t>
              </a:r>
              <a:endParaRPr lang="de-DE" sz="900" dirty="0"/>
            </a:p>
          </p:txBody>
        </p:sp>
        <p:sp>
          <p:nvSpPr>
            <p:cNvPr id="61" name="Shape 171"/>
            <p:cNvSpPr/>
            <p:nvPr/>
          </p:nvSpPr>
          <p:spPr>
            <a:xfrm>
              <a:off x="5275895" y="1059300"/>
              <a:ext cx="547418" cy="369332"/>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nchor="ctr">
              <a:spAutoFit/>
            </a:bodyPr>
            <a:lstStyle>
              <a:lvl1pPr algn="r">
                <a:spcBef>
                  <a:spcPts val="600"/>
                </a:spcBef>
                <a:defRPr sz="1000">
                  <a:solidFill>
                    <a:srgbClr val="000000"/>
                  </a:solidFill>
                </a:defRPr>
              </a:lvl1pPr>
            </a:lstStyle>
            <a:p>
              <a:pPr algn="ctr"/>
              <a:r>
                <a:rPr lang="de-DE" sz="900" dirty="0"/>
                <a:t>Mittel-haus</a:t>
              </a:r>
            </a:p>
          </p:txBody>
        </p:sp>
        <p:sp>
          <p:nvSpPr>
            <p:cNvPr id="62" name="Shape 171"/>
            <p:cNvSpPr/>
            <p:nvPr/>
          </p:nvSpPr>
          <p:spPr>
            <a:xfrm>
              <a:off x="5806331" y="532301"/>
              <a:ext cx="726262" cy="507831"/>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nchor="ctr">
              <a:spAutoFit/>
            </a:bodyPr>
            <a:lstStyle>
              <a:lvl1pPr algn="r">
                <a:spcBef>
                  <a:spcPts val="600"/>
                </a:spcBef>
                <a:defRPr sz="1000">
                  <a:solidFill>
                    <a:srgbClr val="000000"/>
                  </a:solidFill>
                </a:defRPr>
              </a:lvl1pPr>
            </a:lstStyle>
            <a:p>
              <a:pPr algn="ctr"/>
              <a:r>
                <a:rPr lang="de-DE" sz="900" dirty="0"/>
                <a:t>Mittelhausmit freiem Giebel</a:t>
              </a:r>
            </a:p>
          </p:txBody>
        </p:sp>
        <p:sp>
          <p:nvSpPr>
            <p:cNvPr id="63" name="Shape 171"/>
            <p:cNvSpPr/>
            <p:nvPr/>
          </p:nvSpPr>
          <p:spPr>
            <a:xfrm>
              <a:off x="6623541" y="899794"/>
              <a:ext cx="632108" cy="230832"/>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nchor="ctr">
              <a:spAutoFit/>
            </a:bodyPr>
            <a:lstStyle>
              <a:lvl1pPr algn="r">
                <a:spcBef>
                  <a:spcPts val="600"/>
                </a:spcBef>
                <a:defRPr sz="1000">
                  <a:solidFill>
                    <a:srgbClr val="000000"/>
                  </a:solidFill>
                </a:defRPr>
              </a:lvl1pPr>
            </a:lstStyle>
            <a:p>
              <a:pPr algn="ctr"/>
              <a:r>
                <a:rPr lang="de-DE" sz="900" dirty="0"/>
                <a:t>Mittelhaus</a:t>
              </a:r>
            </a:p>
          </p:txBody>
        </p:sp>
        <p:sp>
          <p:nvSpPr>
            <p:cNvPr id="64" name="Shape 171"/>
            <p:cNvSpPr/>
            <p:nvPr/>
          </p:nvSpPr>
          <p:spPr>
            <a:xfrm>
              <a:off x="7180681" y="535430"/>
              <a:ext cx="632108" cy="230832"/>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nchor="ctr">
              <a:spAutoFit/>
            </a:bodyPr>
            <a:lstStyle>
              <a:lvl1pPr algn="r">
                <a:spcBef>
                  <a:spcPts val="600"/>
                </a:spcBef>
                <a:defRPr sz="1000">
                  <a:solidFill>
                    <a:srgbClr val="000000"/>
                  </a:solidFill>
                </a:defRPr>
              </a:lvl1pPr>
            </a:lstStyle>
            <a:p>
              <a:pPr algn="ctr"/>
              <a:r>
                <a:rPr lang="de-DE" sz="900" dirty="0" err="1"/>
                <a:t>Endhaus</a:t>
              </a:r>
              <a:endParaRPr lang="de-DE" sz="900" dirty="0"/>
            </a:p>
          </p:txBody>
        </p:sp>
        <p:sp>
          <p:nvSpPr>
            <p:cNvPr id="65" name="Shape 171"/>
            <p:cNvSpPr/>
            <p:nvPr/>
          </p:nvSpPr>
          <p:spPr>
            <a:xfrm>
              <a:off x="7812789" y="523085"/>
              <a:ext cx="632108" cy="230832"/>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nchor="ctr">
              <a:spAutoFit/>
            </a:bodyPr>
            <a:lstStyle>
              <a:lvl1pPr algn="r">
                <a:spcBef>
                  <a:spcPts val="600"/>
                </a:spcBef>
                <a:defRPr sz="1000">
                  <a:solidFill>
                    <a:srgbClr val="000000"/>
                  </a:solidFill>
                </a:defRPr>
              </a:lvl1pPr>
            </a:lstStyle>
            <a:p>
              <a:pPr algn="ctr"/>
              <a:r>
                <a:rPr lang="de-DE" sz="900" dirty="0" err="1"/>
                <a:t>Endhaus</a:t>
              </a:r>
              <a:endParaRPr lang="de-DE" sz="900" dirty="0"/>
            </a:p>
          </p:txBody>
        </p:sp>
        <p:sp>
          <p:nvSpPr>
            <p:cNvPr id="66" name="Shape 171"/>
            <p:cNvSpPr/>
            <p:nvPr/>
          </p:nvSpPr>
          <p:spPr>
            <a:xfrm>
              <a:off x="9112244" y="1046095"/>
              <a:ext cx="632108" cy="230832"/>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nchor="ctr">
              <a:spAutoFit/>
            </a:bodyPr>
            <a:lstStyle>
              <a:lvl1pPr algn="r">
                <a:spcBef>
                  <a:spcPts val="600"/>
                </a:spcBef>
                <a:defRPr sz="1000">
                  <a:solidFill>
                    <a:srgbClr val="000000"/>
                  </a:solidFill>
                </a:defRPr>
              </a:lvl1pPr>
            </a:lstStyle>
            <a:p>
              <a:pPr algn="ctr"/>
              <a:r>
                <a:rPr lang="de-DE" sz="900" dirty="0" err="1"/>
                <a:t>Endhaus</a:t>
              </a:r>
              <a:endParaRPr lang="de-DE" sz="900" dirty="0"/>
            </a:p>
          </p:txBody>
        </p:sp>
        <p:sp>
          <p:nvSpPr>
            <p:cNvPr id="67" name="Shape 171"/>
            <p:cNvSpPr/>
            <p:nvPr/>
          </p:nvSpPr>
          <p:spPr>
            <a:xfrm>
              <a:off x="8401482" y="541511"/>
              <a:ext cx="726262" cy="507831"/>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nchor="ctr">
              <a:spAutoFit/>
            </a:bodyPr>
            <a:lstStyle>
              <a:lvl1pPr algn="r">
                <a:spcBef>
                  <a:spcPts val="600"/>
                </a:spcBef>
                <a:defRPr sz="1000">
                  <a:solidFill>
                    <a:srgbClr val="000000"/>
                  </a:solidFill>
                </a:defRPr>
              </a:lvl1pPr>
            </a:lstStyle>
            <a:p>
              <a:pPr algn="ctr"/>
              <a:r>
                <a:rPr lang="de-DE" sz="900" dirty="0"/>
                <a:t>Mittelhausmit freiem Giebel</a:t>
              </a:r>
            </a:p>
          </p:txBody>
        </p:sp>
      </p:grpSp>
      <p:sp>
        <p:nvSpPr>
          <p:cNvPr id="69" name="Shape 160"/>
          <p:cNvSpPr/>
          <p:nvPr/>
        </p:nvSpPr>
        <p:spPr>
          <a:xfrm>
            <a:off x="4360069" y="2726302"/>
            <a:ext cx="1265635" cy="230832"/>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nchor="ctr">
            <a:spAutoFit/>
          </a:bodyPr>
          <a:lstStyle>
            <a:lvl1pPr>
              <a:spcBef>
                <a:spcPts val="600"/>
              </a:spcBef>
              <a:defRPr sz="1000">
                <a:solidFill>
                  <a:srgbClr val="000000"/>
                </a:solidFill>
              </a:defRPr>
            </a:lvl1pPr>
          </a:lstStyle>
          <a:p>
            <a:r>
              <a:rPr lang="de-DE" sz="900" dirty="0"/>
              <a:t>Gebäudeanordnung </a:t>
            </a:r>
          </a:p>
        </p:txBody>
      </p:sp>
      <p:sp>
        <p:nvSpPr>
          <p:cNvPr id="50" name="Shape 50">
            <a:extLst>
              <a:ext uri="{FF2B5EF4-FFF2-40B4-BE49-F238E27FC236}">
                <a16:creationId xmlns:a16="http://schemas.microsoft.com/office/drawing/2014/main" id="{54A9D14F-5B08-4B4E-BD82-8C27A8A6B221}"/>
              </a:ext>
            </a:extLst>
          </p:cNvPr>
          <p:cNvSpPr>
            <a:spLocks noGrp="1"/>
          </p:cNvSpPr>
          <p:nvPr>
            <p:ph type="title"/>
          </p:nvPr>
        </p:nvSpPr>
        <p:spPr>
          <a:xfrm>
            <a:off x="871935" y="568324"/>
            <a:ext cx="2881511" cy="485775"/>
          </a:xfrm>
          <a:prstGeom prst="rect">
            <a:avLst/>
          </a:prstGeom>
          <a:effectLst/>
        </p:spPr>
        <p:txBody>
          <a:bodyPr>
            <a:normAutofit/>
          </a:bodyPr>
          <a:lstStyle/>
          <a:p>
            <a:pPr algn="ctr">
              <a:defRPr sz="2000"/>
            </a:pPr>
            <a:r>
              <a:rPr lang="de-DE" dirty="0"/>
              <a:t>5   Datenaufnahme</a:t>
            </a:r>
            <a:endParaRPr dirty="0"/>
          </a:p>
        </p:txBody>
      </p:sp>
      <p:sp>
        <p:nvSpPr>
          <p:cNvPr id="51" name="Shape 50">
            <a:extLst>
              <a:ext uri="{FF2B5EF4-FFF2-40B4-BE49-F238E27FC236}">
                <a16:creationId xmlns:a16="http://schemas.microsoft.com/office/drawing/2014/main" id="{4B1AB00E-19CC-43E6-8341-EFDB471A7AF8}"/>
              </a:ext>
            </a:extLst>
          </p:cNvPr>
          <p:cNvSpPr txBox="1">
            <a:spLocks/>
          </p:cNvSpPr>
          <p:nvPr/>
        </p:nvSpPr>
        <p:spPr>
          <a:xfrm>
            <a:off x="871934" y="1155698"/>
            <a:ext cx="2881511" cy="485775"/>
          </a:xfrm>
          <a:prstGeom prst="rect">
            <a:avLst/>
          </a:prstGeom>
          <a:ln w="12700">
            <a:miter lim="400000"/>
          </a:ln>
          <a:effectLst/>
          <a:extLst>
            <a:ext uri="{C572A759-6A51-4108-AA02-DFA0A04FC94B}">
              <ma14:wrappingTextBoxFlag xmlns:ma14="http://schemas.microsoft.com/office/mac/drawingml/2011/main" xmlns="" val="1"/>
            </a:ext>
          </a:extLst>
        </p:spPr>
        <p:txBody>
          <a:bodyPr lIns="45719" rIns="45719" anchor="b">
            <a:normAutofit/>
          </a:bodyPr>
          <a:lstStyle>
            <a:lvl1pPr marL="0" marR="0" indent="0" algn="ctr" defTabSz="342900" rtl="0" latinLnBrk="0">
              <a:lnSpc>
                <a:spcPct val="100000"/>
              </a:lnSpc>
              <a:spcBef>
                <a:spcPts val="0"/>
              </a:spcBef>
              <a:spcAft>
                <a:spcPts val="0"/>
              </a:spcAft>
              <a:buClrTx/>
              <a:buSzTx/>
              <a:buFontTx/>
              <a:buNone/>
              <a:tabLst/>
              <a:defRPr sz="2000" b="1" i="0" u="none" strike="noStrike" cap="none" spc="0" baseline="0">
                <a:ln>
                  <a:noFill/>
                </a:ln>
                <a:solidFill>
                  <a:srgbClr val="FFFFFF"/>
                </a:solidFill>
                <a:uFillTx/>
                <a:latin typeface="+mj-lt"/>
                <a:ea typeface="+mj-ea"/>
                <a:cs typeface="+mj-cs"/>
                <a:sym typeface="Century Gothic"/>
              </a:defRPr>
            </a:lvl1pPr>
            <a:lvl2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2pPr>
            <a:lvl3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3pPr>
            <a:lvl4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4pPr>
            <a:lvl5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5pPr>
            <a:lvl6pPr marL="0" marR="0" indent="3429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6pPr>
            <a:lvl7pPr marL="0" marR="0" indent="6858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7pPr>
            <a:lvl8pPr marL="0" marR="0" indent="10287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8pPr>
            <a:lvl9pPr marL="0" marR="0" indent="13716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9pPr>
          </a:lstStyle>
          <a:p>
            <a:pPr hangingPunct="1">
              <a:defRPr sz="2000"/>
            </a:pPr>
            <a:r>
              <a:rPr lang="de-DE" sz="1600" dirty="0"/>
              <a:t>5.2 Gebäude von außen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Grafik 29"/>
          <p:cNvPicPr>
            <a:picLocks noChangeAspect="1"/>
          </p:cNvPicPr>
          <p:nvPr/>
        </p:nvPicPr>
        <p:blipFill rotWithShape="1">
          <a:blip r:embed="rId2">
            <a:extLst>
              <a:ext uri="{28A0092B-C50C-407E-A947-70E740481C1C}">
                <a14:useLocalDpi xmlns:a14="http://schemas.microsoft.com/office/drawing/2010/main" val="0"/>
              </a:ext>
            </a:extLst>
          </a:blip>
          <a:srcRect l="1" t="6899" r="-407" b="86963"/>
          <a:stretch/>
        </p:blipFill>
        <p:spPr>
          <a:xfrm>
            <a:off x="4156433" y="2063688"/>
            <a:ext cx="5278042" cy="908050"/>
          </a:xfrm>
          <a:prstGeom prst="rect">
            <a:avLst/>
          </a:prstGeom>
        </p:spPr>
      </p:pic>
      <p:sp>
        <p:nvSpPr>
          <p:cNvPr id="157" name="Shape 157"/>
          <p:cNvSpPr/>
          <p:nvPr/>
        </p:nvSpPr>
        <p:spPr>
          <a:xfrm>
            <a:off x="862292" y="2463051"/>
            <a:ext cx="2891154" cy="3877985"/>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spAutoFit/>
          </a:bodyPr>
          <a:lstStyle/>
          <a:p>
            <a:pPr marL="93663" indent="-93663">
              <a:buClr>
                <a:srgbClr val="94C627"/>
              </a:buClr>
              <a:buSzPct val="100000"/>
              <a:buFont typeface="Arial"/>
              <a:buChar char="•"/>
              <a:defRPr sz="1200">
                <a:solidFill>
                  <a:srgbClr val="000000"/>
                </a:solidFill>
              </a:defRPr>
            </a:pPr>
            <a:r>
              <a:rPr lang="de-DE" sz="1100" dirty="0"/>
              <a:t>Um die Größenordnung des Gebäudes zu klären, werden als Nächstes die beheizten Gebäudeanteile erfragt:</a:t>
            </a:r>
          </a:p>
          <a:p>
            <a:pPr marL="93663" indent="-93663">
              <a:buClr>
                <a:srgbClr val="94C627"/>
              </a:buClr>
              <a:buSzPct val="100000"/>
              <a:buFont typeface="Arial"/>
              <a:buChar char="•"/>
              <a:defRPr sz="1200">
                <a:solidFill>
                  <a:srgbClr val="000000"/>
                </a:solidFill>
              </a:defRPr>
            </a:pPr>
            <a:endParaRPr lang="de-DE" sz="400" dirty="0"/>
          </a:p>
          <a:p>
            <a:pPr marL="288000" lvl="1" indent="-171450">
              <a:buClr>
                <a:srgbClr val="94C627"/>
              </a:buClr>
              <a:buSzPct val="100000"/>
              <a:buFont typeface="Symbol" panose="05050102010706020507" pitchFamily="18" charset="2"/>
              <a:buChar char="-"/>
              <a:defRPr sz="1200">
                <a:solidFill>
                  <a:srgbClr val="000000"/>
                </a:solidFill>
              </a:defRPr>
            </a:pPr>
            <a:r>
              <a:rPr lang="de-DE" sz="1100" dirty="0"/>
              <a:t>Ist der </a:t>
            </a:r>
            <a:r>
              <a:rPr lang="de-DE" sz="1100" b="1" dirty="0"/>
              <a:t>Keller beheizt </a:t>
            </a:r>
            <a:r>
              <a:rPr lang="de-DE" sz="1100" dirty="0"/>
              <a:t>(DDM)? </a:t>
            </a:r>
          </a:p>
          <a:p>
            <a:pPr marL="288000" lvl="1" indent="-171450">
              <a:buClr>
                <a:srgbClr val="94C627"/>
              </a:buClr>
              <a:buSzPct val="100000"/>
              <a:buFont typeface="Symbol" panose="05050102010706020507" pitchFamily="18" charset="2"/>
              <a:buChar char="-"/>
              <a:defRPr sz="1200">
                <a:solidFill>
                  <a:srgbClr val="000000"/>
                </a:solidFill>
              </a:defRPr>
            </a:pPr>
            <a:r>
              <a:rPr lang="de-DE" sz="1100" dirty="0"/>
              <a:t>Ist das </a:t>
            </a:r>
            <a:r>
              <a:rPr lang="de-DE" sz="1100" b="1" dirty="0"/>
              <a:t>Dachgeschoss beheizt </a:t>
            </a:r>
            <a:r>
              <a:rPr lang="de-DE" sz="1100" dirty="0"/>
              <a:t>(DDM)? </a:t>
            </a:r>
          </a:p>
          <a:p>
            <a:pPr marL="288000" lvl="1" indent="-171450">
              <a:buClr>
                <a:srgbClr val="94C627"/>
              </a:buClr>
              <a:buSzPct val="100000"/>
              <a:buFont typeface="Symbol" panose="05050102010706020507" pitchFamily="18" charset="2"/>
              <a:buChar char="-"/>
              <a:defRPr sz="1200">
                <a:solidFill>
                  <a:srgbClr val="000000"/>
                </a:solidFill>
              </a:defRPr>
            </a:pPr>
            <a:r>
              <a:rPr lang="de-DE" sz="1100" dirty="0"/>
              <a:t>Wie viele </a:t>
            </a:r>
            <a:r>
              <a:rPr lang="de-DE" sz="1100" b="1" dirty="0"/>
              <a:t>beheizte Vollgeschosse </a:t>
            </a:r>
            <a:r>
              <a:rPr lang="de-DE" sz="1100" dirty="0"/>
              <a:t>(DDM) hat das Gebäude? Damit sind alle Geschosse OHNE Dach- und Kellergeschoss gemeint, dabei kann die Nutzung der Vollgeschosse auch vom Wohnen abweichen.</a:t>
            </a:r>
          </a:p>
          <a:p>
            <a:pPr marL="471488" lvl="1" indent="-128588">
              <a:buClr>
                <a:srgbClr val="94C627"/>
              </a:buClr>
              <a:buSzPct val="100000"/>
              <a:buFont typeface="Arial"/>
              <a:buChar char="•"/>
              <a:defRPr sz="1200" b="1">
                <a:solidFill>
                  <a:srgbClr val="000000"/>
                </a:solidFill>
              </a:defRPr>
            </a:pPr>
            <a:endParaRPr lang="de-DE" sz="1100" dirty="0">
              <a:solidFill>
                <a:srgbClr val="000000"/>
              </a:solidFill>
            </a:endParaRPr>
          </a:p>
          <a:p>
            <a:pPr marL="93663" indent="-93663">
              <a:buClr>
                <a:srgbClr val="92D050"/>
              </a:buClr>
              <a:buFont typeface="Arial" panose="020B0604020202020204" pitchFamily="34" charset="0"/>
              <a:buChar char="•"/>
              <a:defRPr sz="1200">
                <a:solidFill>
                  <a:srgbClr val="000000"/>
                </a:solidFill>
              </a:defRPr>
            </a:pPr>
            <a:r>
              <a:rPr lang="de-DE" sz="1100" dirty="0"/>
              <a:t>Wenn es keine deutlichen Indikatoren für ein beheiztes Dach oder einen beheizten Keller gibt (Isolierglasfenster, intaktes Klingelschild, sichtbare Möblierung usw.), wird an dieser </a:t>
            </a:r>
            <a:r>
              <a:rPr lang="de-DE" sz="1100" dirty="0">
                <a:solidFill>
                  <a:srgbClr val="000000"/>
                </a:solidFill>
              </a:rPr>
              <a:t>Stelle jeweils „0“ ausgewählt. Sind Dachgeschoss oder Keller beheizt/bewohnt, wird an dieser Stelle jeweils „1“ ausgewählt. </a:t>
            </a:r>
          </a:p>
        </p:txBody>
      </p:sp>
      <p:sp>
        <p:nvSpPr>
          <p:cNvPr id="161" name="Shape 161"/>
          <p:cNvSpPr/>
          <p:nvPr/>
        </p:nvSpPr>
        <p:spPr>
          <a:xfrm>
            <a:off x="5305679" y="4714303"/>
            <a:ext cx="951310" cy="23083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lgn="r">
              <a:spcBef>
                <a:spcPts val="600"/>
              </a:spcBef>
              <a:defRPr sz="1000">
                <a:solidFill>
                  <a:srgbClr val="000000"/>
                </a:solidFill>
              </a:defRPr>
            </a:lvl1pPr>
          </a:lstStyle>
          <a:p>
            <a:r>
              <a:rPr lang="de-DE" sz="900" dirty="0"/>
              <a:t>Kellergeschosse</a:t>
            </a:r>
          </a:p>
        </p:txBody>
      </p:sp>
      <p:sp>
        <p:nvSpPr>
          <p:cNvPr id="163" name="Shape 163"/>
          <p:cNvSpPr/>
          <p:nvPr/>
        </p:nvSpPr>
        <p:spPr>
          <a:xfrm flipV="1">
            <a:off x="8701050" y="2553098"/>
            <a:ext cx="0" cy="857394"/>
          </a:xfrm>
          <a:prstGeom prst="line">
            <a:avLst/>
          </a:prstGeom>
          <a:ln w="19050" cap="rnd">
            <a:solidFill>
              <a:srgbClr val="000000"/>
            </a:solidFill>
            <a:tailEnd type="triangle"/>
          </a:ln>
        </p:spPr>
        <p:txBody>
          <a:bodyPr lIns="34289" rIns="34289"/>
          <a:lstStyle/>
          <a:p>
            <a:endParaRPr sz="1350"/>
          </a:p>
        </p:txBody>
      </p:sp>
      <p:sp>
        <p:nvSpPr>
          <p:cNvPr id="164" name="Shape 164"/>
          <p:cNvSpPr/>
          <p:nvPr/>
        </p:nvSpPr>
        <p:spPr>
          <a:xfrm>
            <a:off x="8245039" y="3417868"/>
            <a:ext cx="1409700" cy="203133"/>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lnSpc>
                <a:spcPct val="80000"/>
              </a:lnSpc>
              <a:spcBef>
                <a:spcPts val="600"/>
              </a:spcBef>
              <a:defRPr sz="1000">
                <a:solidFill>
                  <a:srgbClr val="000000"/>
                </a:solidFill>
              </a:defRPr>
            </a:lvl1pPr>
          </a:lstStyle>
          <a:p>
            <a:r>
              <a:rPr lang="de-DE" sz="900" dirty="0"/>
              <a:t>Anmerkungen</a:t>
            </a:r>
          </a:p>
        </p:txBody>
      </p:sp>
      <p:sp>
        <p:nvSpPr>
          <p:cNvPr id="165" name="Shape 165"/>
          <p:cNvSpPr/>
          <p:nvPr/>
        </p:nvSpPr>
        <p:spPr>
          <a:xfrm>
            <a:off x="4863959" y="4196306"/>
            <a:ext cx="1403747" cy="230832"/>
          </a:xfrm>
          <a:prstGeom prst="rect">
            <a:avLst/>
          </a:prstGeom>
          <a:ln w="12700">
            <a:miter lim="400000"/>
          </a:ln>
          <a:extLst>
            <a:ext uri="{C572A759-6A51-4108-AA02-DFA0A04FC94B}">
              <ma14:wrappingTextBoxFlag xmlns:ma14="http://schemas.microsoft.com/office/mac/drawingml/2011/main" xmlns="" val="1"/>
            </a:ext>
          </a:extLst>
        </p:spPr>
        <p:txBody>
          <a:bodyPr lIns="34289" rIns="34289">
            <a:spAutoFit/>
          </a:bodyPr>
          <a:lstStyle>
            <a:lvl1pPr algn="r">
              <a:spcBef>
                <a:spcPts val="600"/>
              </a:spcBef>
              <a:defRPr sz="1000">
                <a:solidFill>
                  <a:srgbClr val="000000"/>
                </a:solidFill>
              </a:defRPr>
            </a:lvl1pPr>
          </a:lstStyle>
          <a:p>
            <a:r>
              <a:rPr lang="de-DE" sz="900" dirty="0"/>
              <a:t>Beheizte Vollgeschosse</a:t>
            </a:r>
          </a:p>
        </p:txBody>
      </p:sp>
      <p:sp>
        <p:nvSpPr>
          <p:cNvPr id="166" name="Shape 166"/>
          <p:cNvSpPr/>
          <p:nvPr/>
        </p:nvSpPr>
        <p:spPr>
          <a:xfrm flipH="1" flipV="1">
            <a:off x="4862473" y="2553098"/>
            <a:ext cx="0" cy="1766417"/>
          </a:xfrm>
          <a:prstGeom prst="line">
            <a:avLst/>
          </a:prstGeom>
          <a:ln w="19050" cap="rnd">
            <a:solidFill>
              <a:srgbClr val="000000"/>
            </a:solidFill>
            <a:tailEnd type="triangle"/>
          </a:ln>
        </p:spPr>
        <p:txBody>
          <a:bodyPr lIns="34289" rIns="34289"/>
          <a:lstStyle/>
          <a:p>
            <a:endParaRPr sz="1350"/>
          </a:p>
        </p:txBody>
      </p:sp>
      <p:sp>
        <p:nvSpPr>
          <p:cNvPr id="167" name="Shape 167"/>
          <p:cNvSpPr/>
          <p:nvPr/>
        </p:nvSpPr>
        <p:spPr>
          <a:xfrm>
            <a:off x="4199295" y="2320689"/>
            <a:ext cx="101204" cy="1"/>
          </a:xfrm>
          <a:prstGeom prst="line">
            <a:avLst/>
          </a:prstGeom>
          <a:ln w="19050" cap="rnd">
            <a:solidFill>
              <a:srgbClr val="000000"/>
            </a:solidFill>
            <a:tailEnd type="triangle"/>
          </a:ln>
        </p:spPr>
        <p:txBody>
          <a:bodyPr lIns="34289" rIns="34289"/>
          <a:lstStyle/>
          <a:p>
            <a:endParaRPr sz="1350"/>
          </a:p>
        </p:txBody>
      </p:sp>
      <p:sp>
        <p:nvSpPr>
          <p:cNvPr id="168" name="Shape 168"/>
          <p:cNvSpPr/>
          <p:nvPr/>
        </p:nvSpPr>
        <p:spPr>
          <a:xfrm flipH="1">
            <a:off x="4197868" y="2330450"/>
            <a:ext cx="0" cy="2500777"/>
          </a:xfrm>
          <a:prstGeom prst="line">
            <a:avLst/>
          </a:prstGeom>
          <a:ln w="19050" cap="rnd">
            <a:solidFill>
              <a:srgbClr val="000000"/>
            </a:solidFill>
          </a:ln>
        </p:spPr>
        <p:txBody>
          <a:bodyPr lIns="34289" rIns="34289"/>
          <a:lstStyle/>
          <a:p>
            <a:endParaRPr sz="1350"/>
          </a:p>
        </p:txBody>
      </p:sp>
      <p:sp>
        <p:nvSpPr>
          <p:cNvPr id="169" name="Shape 169"/>
          <p:cNvSpPr/>
          <p:nvPr/>
        </p:nvSpPr>
        <p:spPr>
          <a:xfrm>
            <a:off x="4038562" y="2974531"/>
            <a:ext cx="5395913" cy="1"/>
          </a:xfrm>
          <a:prstGeom prst="line">
            <a:avLst/>
          </a:prstGeom>
          <a:ln w="19050" cap="rnd">
            <a:solidFill>
              <a:srgbClr val="808080"/>
            </a:solidFill>
            <a:prstDash val="sysDash"/>
          </a:ln>
        </p:spPr>
        <p:txBody>
          <a:bodyPr lIns="34289" rIns="34289"/>
          <a:lstStyle/>
          <a:p>
            <a:endParaRPr sz="1350"/>
          </a:p>
        </p:txBody>
      </p:sp>
      <p:sp>
        <p:nvSpPr>
          <p:cNvPr id="170" name="Shape 170"/>
          <p:cNvSpPr/>
          <p:nvPr/>
        </p:nvSpPr>
        <p:spPr>
          <a:xfrm>
            <a:off x="4038562" y="2063752"/>
            <a:ext cx="5395913" cy="1"/>
          </a:xfrm>
          <a:prstGeom prst="line">
            <a:avLst/>
          </a:prstGeom>
          <a:ln w="19050" cap="rnd">
            <a:solidFill>
              <a:srgbClr val="808080"/>
            </a:solidFill>
            <a:prstDash val="sysDash"/>
          </a:ln>
        </p:spPr>
        <p:txBody>
          <a:bodyPr lIns="34289" rIns="34289"/>
          <a:lstStyle/>
          <a:p>
            <a:endParaRPr sz="1350"/>
          </a:p>
        </p:txBody>
      </p:sp>
      <p:sp>
        <p:nvSpPr>
          <p:cNvPr id="171" name="Shape 171"/>
          <p:cNvSpPr/>
          <p:nvPr/>
        </p:nvSpPr>
        <p:spPr>
          <a:xfrm>
            <a:off x="4717512" y="3496889"/>
            <a:ext cx="1543051" cy="23083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lgn="r">
              <a:spcBef>
                <a:spcPts val="600"/>
              </a:spcBef>
              <a:defRPr sz="1000">
                <a:solidFill>
                  <a:srgbClr val="000000"/>
                </a:solidFill>
              </a:defRPr>
            </a:lvl1pPr>
          </a:lstStyle>
          <a:p>
            <a:r>
              <a:rPr lang="de-DE" sz="900" dirty="0"/>
              <a:t>Dachgeschosse</a:t>
            </a:r>
          </a:p>
        </p:txBody>
      </p:sp>
      <p:sp>
        <p:nvSpPr>
          <p:cNvPr id="172" name="Shape 172"/>
          <p:cNvSpPr/>
          <p:nvPr/>
        </p:nvSpPr>
        <p:spPr>
          <a:xfrm flipH="1">
            <a:off x="5054165" y="2428083"/>
            <a:ext cx="226219" cy="1"/>
          </a:xfrm>
          <a:prstGeom prst="line">
            <a:avLst/>
          </a:prstGeom>
          <a:ln w="19050" cap="rnd">
            <a:solidFill>
              <a:srgbClr val="000000"/>
            </a:solidFill>
            <a:tailEnd type="triangle"/>
          </a:ln>
        </p:spPr>
        <p:txBody>
          <a:bodyPr lIns="34289" rIns="34289"/>
          <a:lstStyle/>
          <a:p>
            <a:endParaRPr sz="1350"/>
          </a:p>
        </p:txBody>
      </p:sp>
      <p:sp>
        <p:nvSpPr>
          <p:cNvPr id="173" name="Shape 173"/>
          <p:cNvSpPr/>
          <p:nvPr/>
        </p:nvSpPr>
        <p:spPr>
          <a:xfrm>
            <a:off x="5279194" y="2428081"/>
            <a:ext cx="0" cy="1192919"/>
          </a:xfrm>
          <a:prstGeom prst="line">
            <a:avLst/>
          </a:prstGeom>
          <a:ln w="19050" cap="rnd">
            <a:solidFill>
              <a:srgbClr val="000000"/>
            </a:solidFill>
          </a:ln>
        </p:spPr>
        <p:txBody>
          <a:bodyPr lIns="34289" rIns="34289"/>
          <a:lstStyle/>
          <a:p>
            <a:endParaRPr sz="1350"/>
          </a:p>
        </p:txBody>
      </p:sp>
      <p:grpSp>
        <p:nvGrpSpPr>
          <p:cNvPr id="186" name="Group 186"/>
          <p:cNvGrpSpPr/>
          <p:nvPr/>
        </p:nvGrpSpPr>
        <p:grpSpPr>
          <a:xfrm>
            <a:off x="6492228" y="3520030"/>
            <a:ext cx="1427272" cy="1802390"/>
            <a:chOff x="-84809" y="0"/>
            <a:chExt cx="1903028" cy="2403182"/>
          </a:xfrm>
        </p:grpSpPr>
        <p:sp>
          <p:nvSpPr>
            <p:cNvPr id="180" name="Shape 180"/>
            <p:cNvSpPr/>
            <p:nvPr/>
          </p:nvSpPr>
          <p:spPr>
            <a:xfrm>
              <a:off x="-84809" y="1650457"/>
              <a:ext cx="1903028" cy="752725"/>
            </a:xfrm>
            <a:prstGeom prst="rect">
              <a:avLst/>
            </a:prstGeom>
            <a:solidFill>
              <a:srgbClr val="D9D9D9"/>
            </a:solidFill>
            <a:ln w="12700" cap="flat">
              <a:noFill/>
              <a:miter lim="400000"/>
            </a:ln>
            <a:effectLst/>
          </p:spPr>
          <p:txBody>
            <a:bodyPr wrap="square" lIns="34289" tIns="34289" rIns="34289" bIns="34289" numCol="1" anchor="ctr">
              <a:noAutofit/>
            </a:bodyPr>
            <a:lstStyle/>
            <a:p>
              <a:pPr algn="ctr"/>
              <a:endParaRPr sz="1350"/>
            </a:p>
          </p:txBody>
        </p:sp>
        <p:sp>
          <p:nvSpPr>
            <p:cNvPr id="181" name="Shape 181"/>
            <p:cNvSpPr/>
            <p:nvPr/>
          </p:nvSpPr>
          <p:spPr>
            <a:xfrm>
              <a:off x="216980" y="1512636"/>
              <a:ext cx="1294150" cy="332973"/>
            </a:xfrm>
            <a:prstGeom prst="rect">
              <a:avLst/>
            </a:prstGeom>
            <a:solidFill>
              <a:srgbClr val="FFFFFF"/>
            </a:solidFill>
            <a:ln w="57150" cap="rnd">
              <a:solidFill>
                <a:srgbClr val="808080"/>
              </a:solidFill>
              <a:prstDash val="solid"/>
              <a:round/>
            </a:ln>
            <a:effectLst/>
          </p:spPr>
          <p:txBody>
            <a:bodyPr wrap="square" lIns="34289" tIns="34289" rIns="34289" bIns="34289" numCol="1" anchor="ctr">
              <a:noAutofit/>
            </a:bodyPr>
            <a:lstStyle/>
            <a:p>
              <a:pPr algn="ctr"/>
              <a:endParaRPr sz="1350"/>
            </a:p>
          </p:txBody>
        </p:sp>
        <p:sp>
          <p:nvSpPr>
            <p:cNvPr id="182" name="Shape 182"/>
            <p:cNvSpPr/>
            <p:nvPr/>
          </p:nvSpPr>
          <p:spPr>
            <a:xfrm>
              <a:off x="216980" y="1179664"/>
              <a:ext cx="1294150" cy="332974"/>
            </a:xfrm>
            <a:prstGeom prst="rect">
              <a:avLst/>
            </a:prstGeom>
            <a:solidFill>
              <a:srgbClr val="FFFFFF"/>
            </a:solidFill>
            <a:ln w="38100" cap="rnd">
              <a:solidFill>
                <a:srgbClr val="808080"/>
              </a:solidFill>
              <a:prstDash val="solid"/>
              <a:round/>
            </a:ln>
            <a:effectLst/>
          </p:spPr>
          <p:txBody>
            <a:bodyPr wrap="square" lIns="34289" tIns="34289" rIns="34289" bIns="34289" numCol="1" anchor="ctr">
              <a:noAutofit/>
            </a:bodyPr>
            <a:lstStyle/>
            <a:p>
              <a:pPr algn="ctr"/>
              <a:endParaRPr sz="1350"/>
            </a:p>
          </p:txBody>
        </p:sp>
        <p:sp>
          <p:nvSpPr>
            <p:cNvPr id="183" name="Shape 183"/>
            <p:cNvSpPr/>
            <p:nvPr/>
          </p:nvSpPr>
          <p:spPr>
            <a:xfrm>
              <a:off x="216980" y="846691"/>
              <a:ext cx="1294150" cy="332974"/>
            </a:xfrm>
            <a:prstGeom prst="rect">
              <a:avLst/>
            </a:prstGeom>
            <a:solidFill>
              <a:srgbClr val="FFFFFF"/>
            </a:solidFill>
            <a:ln w="38100" cap="rnd">
              <a:solidFill>
                <a:srgbClr val="808080"/>
              </a:solidFill>
              <a:prstDash val="solid"/>
              <a:round/>
            </a:ln>
            <a:effectLst/>
          </p:spPr>
          <p:txBody>
            <a:bodyPr wrap="square" lIns="34289" tIns="34289" rIns="34289" bIns="34289" numCol="1" anchor="ctr">
              <a:noAutofit/>
            </a:bodyPr>
            <a:lstStyle/>
            <a:p>
              <a:pPr algn="ctr"/>
              <a:endParaRPr sz="1350"/>
            </a:p>
          </p:txBody>
        </p:sp>
        <p:sp>
          <p:nvSpPr>
            <p:cNvPr id="184" name="Shape 184"/>
            <p:cNvSpPr/>
            <p:nvPr/>
          </p:nvSpPr>
          <p:spPr>
            <a:xfrm>
              <a:off x="216980" y="513717"/>
              <a:ext cx="1294150" cy="332974"/>
            </a:xfrm>
            <a:prstGeom prst="rect">
              <a:avLst/>
            </a:prstGeom>
            <a:solidFill>
              <a:srgbClr val="FFFFFF"/>
            </a:solidFill>
            <a:ln w="38100" cap="rnd">
              <a:solidFill>
                <a:srgbClr val="808080"/>
              </a:solidFill>
              <a:prstDash val="solid"/>
              <a:round/>
            </a:ln>
            <a:effectLst/>
          </p:spPr>
          <p:txBody>
            <a:bodyPr wrap="square" lIns="34289" tIns="34289" rIns="34289" bIns="34289" numCol="1" anchor="ctr">
              <a:noAutofit/>
            </a:bodyPr>
            <a:lstStyle/>
            <a:p>
              <a:pPr algn="ctr"/>
              <a:endParaRPr sz="1350"/>
            </a:p>
          </p:txBody>
        </p:sp>
        <p:sp>
          <p:nvSpPr>
            <p:cNvPr id="185" name="Shape 185"/>
            <p:cNvSpPr/>
            <p:nvPr/>
          </p:nvSpPr>
          <p:spPr>
            <a:xfrm>
              <a:off x="216979" y="0"/>
              <a:ext cx="1294151" cy="519597"/>
            </a:xfrm>
            <a:prstGeom prst="triangle">
              <a:avLst/>
            </a:prstGeom>
            <a:solidFill>
              <a:srgbClr val="FFFFFF"/>
            </a:solidFill>
            <a:ln w="38100" cap="rnd">
              <a:solidFill>
                <a:srgbClr val="808080"/>
              </a:solidFill>
              <a:prstDash val="solid"/>
              <a:round/>
            </a:ln>
            <a:effectLst/>
          </p:spPr>
          <p:txBody>
            <a:bodyPr wrap="square" lIns="34289" tIns="34289" rIns="34289" bIns="34289" numCol="1" anchor="ctr">
              <a:noAutofit/>
            </a:bodyPr>
            <a:lstStyle/>
            <a:p>
              <a:pPr algn="ctr"/>
              <a:endParaRPr sz="1350"/>
            </a:p>
          </p:txBody>
        </p:sp>
      </p:grpSp>
      <p:sp>
        <p:nvSpPr>
          <p:cNvPr id="187" name="Shape 187"/>
          <p:cNvSpPr/>
          <p:nvPr/>
        </p:nvSpPr>
        <p:spPr>
          <a:xfrm flipH="1">
            <a:off x="6262942" y="3410500"/>
            <a:ext cx="173832" cy="4726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20" y="21600"/>
                </a:lnTo>
              </a:path>
            </a:pathLst>
          </a:custGeom>
          <a:ln cap="rnd">
            <a:solidFill>
              <a:srgbClr val="000000"/>
            </a:solidFill>
          </a:ln>
        </p:spPr>
        <p:txBody>
          <a:bodyPr lIns="34289" rIns="34289" anchor="ctr"/>
          <a:lstStyle/>
          <a:p>
            <a:pPr algn="ctr"/>
            <a:endParaRPr sz="1350"/>
          </a:p>
        </p:txBody>
      </p:sp>
      <p:sp>
        <p:nvSpPr>
          <p:cNvPr id="188" name="Shape 188"/>
          <p:cNvSpPr/>
          <p:nvPr/>
        </p:nvSpPr>
        <p:spPr>
          <a:xfrm flipH="1">
            <a:off x="6262942" y="3909363"/>
            <a:ext cx="173832" cy="7453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20" y="21600"/>
                </a:lnTo>
              </a:path>
            </a:pathLst>
          </a:custGeom>
          <a:ln cap="rnd">
            <a:solidFill>
              <a:srgbClr val="000000"/>
            </a:solidFill>
          </a:ln>
        </p:spPr>
        <p:txBody>
          <a:bodyPr lIns="34289" rIns="34289" anchor="ctr"/>
          <a:lstStyle/>
          <a:p>
            <a:pPr algn="ctr"/>
            <a:endParaRPr sz="1350"/>
          </a:p>
        </p:txBody>
      </p:sp>
      <p:sp>
        <p:nvSpPr>
          <p:cNvPr id="189" name="Shape 189"/>
          <p:cNvSpPr/>
          <p:nvPr/>
        </p:nvSpPr>
        <p:spPr>
          <a:xfrm flipH="1">
            <a:off x="6262942" y="4680888"/>
            <a:ext cx="173832" cy="3071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20" y="21600"/>
                </a:lnTo>
              </a:path>
            </a:pathLst>
          </a:custGeom>
          <a:ln cap="rnd">
            <a:solidFill>
              <a:srgbClr val="000000"/>
            </a:solidFill>
          </a:ln>
        </p:spPr>
        <p:txBody>
          <a:bodyPr lIns="34289" rIns="34289" anchor="ctr"/>
          <a:lstStyle/>
          <a:p>
            <a:pPr algn="ctr"/>
            <a:endParaRPr sz="1350"/>
          </a:p>
        </p:txBody>
      </p:sp>
      <p:sp>
        <p:nvSpPr>
          <p:cNvPr id="190" name="Shape 190"/>
          <p:cNvSpPr/>
          <p:nvPr/>
        </p:nvSpPr>
        <p:spPr>
          <a:xfrm>
            <a:off x="4199295" y="4831228"/>
            <a:ext cx="1028700" cy="1"/>
          </a:xfrm>
          <a:prstGeom prst="line">
            <a:avLst/>
          </a:prstGeom>
          <a:ln w="19050" cap="rnd">
            <a:solidFill>
              <a:srgbClr val="000000"/>
            </a:solidFill>
          </a:ln>
        </p:spPr>
        <p:txBody>
          <a:bodyPr lIns="34289" rIns="34289"/>
          <a:lstStyle/>
          <a:p>
            <a:endParaRPr sz="1350"/>
          </a:p>
        </p:txBody>
      </p:sp>
      <p:sp>
        <p:nvSpPr>
          <p:cNvPr id="37" name="Textfeld 36"/>
          <p:cNvSpPr txBox="1"/>
          <p:nvPr/>
        </p:nvSpPr>
        <p:spPr>
          <a:xfrm>
            <a:off x="9013031" y="6337626"/>
            <a:ext cx="426718" cy="184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ctr">
            <a:spAutoFit/>
          </a:bodyPr>
          <a:lstStyle/>
          <a:p>
            <a:pPr defTabSz="342900"/>
            <a:r>
              <a:rPr lang="de-DE" sz="750" dirty="0">
                <a:solidFill>
                  <a:schemeClr val="bg2">
                    <a:lumMod val="50000"/>
                  </a:schemeClr>
                </a:solidFill>
              </a:rPr>
              <a:t>Seite 14</a:t>
            </a:r>
          </a:p>
        </p:txBody>
      </p:sp>
      <p:sp>
        <p:nvSpPr>
          <p:cNvPr id="68" name="Shape 171"/>
          <p:cNvSpPr/>
          <p:nvPr/>
        </p:nvSpPr>
        <p:spPr>
          <a:xfrm>
            <a:off x="6111413" y="4445145"/>
            <a:ext cx="1543051" cy="23083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lgn="r">
              <a:spcBef>
                <a:spcPts val="600"/>
              </a:spcBef>
              <a:defRPr sz="1000">
                <a:solidFill>
                  <a:srgbClr val="000000"/>
                </a:solidFill>
              </a:defRPr>
            </a:lvl1pPr>
          </a:lstStyle>
          <a:p>
            <a:r>
              <a:rPr lang="de-DE" sz="900" dirty="0"/>
              <a:t>z.B. Gewerbe</a:t>
            </a:r>
          </a:p>
        </p:txBody>
      </p:sp>
      <p:sp>
        <p:nvSpPr>
          <p:cNvPr id="33" name="Shape 50">
            <a:extLst>
              <a:ext uri="{FF2B5EF4-FFF2-40B4-BE49-F238E27FC236}">
                <a16:creationId xmlns:a16="http://schemas.microsoft.com/office/drawing/2014/main" id="{F2132754-F70B-4EB2-B9B2-FA8C3040AFB8}"/>
              </a:ext>
            </a:extLst>
          </p:cNvPr>
          <p:cNvSpPr>
            <a:spLocks noGrp="1"/>
          </p:cNvSpPr>
          <p:nvPr>
            <p:ph type="title"/>
          </p:nvPr>
        </p:nvSpPr>
        <p:spPr>
          <a:xfrm>
            <a:off x="871935" y="568324"/>
            <a:ext cx="2881511" cy="485775"/>
          </a:xfrm>
          <a:prstGeom prst="rect">
            <a:avLst/>
          </a:prstGeom>
          <a:effectLst/>
        </p:spPr>
        <p:txBody>
          <a:bodyPr>
            <a:normAutofit/>
          </a:bodyPr>
          <a:lstStyle/>
          <a:p>
            <a:pPr algn="ctr">
              <a:defRPr sz="2000"/>
            </a:pPr>
            <a:r>
              <a:rPr lang="de-DE" dirty="0"/>
              <a:t>5   Datenaufnahme</a:t>
            </a:r>
            <a:endParaRPr dirty="0"/>
          </a:p>
        </p:txBody>
      </p:sp>
      <p:sp>
        <p:nvSpPr>
          <p:cNvPr id="31" name="Shape 50">
            <a:extLst>
              <a:ext uri="{FF2B5EF4-FFF2-40B4-BE49-F238E27FC236}">
                <a16:creationId xmlns:a16="http://schemas.microsoft.com/office/drawing/2014/main" id="{1BA62F0F-355A-49DC-9567-C27C7E06A2E8}"/>
              </a:ext>
            </a:extLst>
          </p:cNvPr>
          <p:cNvSpPr txBox="1">
            <a:spLocks/>
          </p:cNvSpPr>
          <p:nvPr/>
        </p:nvSpPr>
        <p:spPr>
          <a:xfrm>
            <a:off x="871934" y="1155698"/>
            <a:ext cx="2881511" cy="485775"/>
          </a:xfrm>
          <a:prstGeom prst="rect">
            <a:avLst/>
          </a:prstGeom>
          <a:ln w="12700">
            <a:miter lim="400000"/>
          </a:ln>
          <a:effectLst/>
          <a:extLst>
            <a:ext uri="{C572A759-6A51-4108-AA02-DFA0A04FC94B}">
              <ma14:wrappingTextBoxFlag xmlns:ma14="http://schemas.microsoft.com/office/mac/drawingml/2011/main" xmlns="" val="1"/>
            </a:ext>
          </a:extLst>
        </p:spPr>
        <p:txBody>
          <a:bodyPr lIns="45719" rIns="45719" anchor="b">
            <a:normAutofit/>
          </a:bodyPr>
          <a:lstStyle>
            <a:lvl1pPr marL="0" marR="0" indent="0" algn="ctr" defTabSz="342900" rtl="0" latinLnBrk="0">
              <a:lnSpc>
                <a:spcPct val="100000"/>
              </a:lnSpc>
              <a:spcBef>
                <a:spcPts val="0"/>
              </a:spcBef>
              <a:spcAft>
                <a:spcPts val="0"/>
              </a:spcAft>
              <a:buClrTx/>
              <a:buSzTx/>
              <a:buFontTx/>
              <a:buNone/>
              <a:tabLst/>
              <a:defRPr sz="2000" b="1" i="0" u="none" strike="noStrike" cap="none" spc="0" baseline="0">
                <a:ln>
                  <a:noFill/>
                </a:ln>
                <a:solidFill>
                  <a:srgbClr val="FFFFFF"/>
                </a:solidFill>
                <a:uFillTx/>
                <a:latin typeface="+mj-lt"/>
                <a:ea typeface="+mj-ea"/>
                <a:cs typeface="+mj-cs"/>
                <a:sym typeface="Century Gothic"/>
              </a:defRPr>
            </a:lvl1pPr>
            <a:lvl2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2pPr>
            <a:lvl3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3pPr>
            <a:lvl4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4pPr>
            <a:lvl5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5pPr>
            <a:lvl6pPr marL="0" marR="0" indent="3429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6pPr>
            <a:lvl7pPr marL="0" marR="0" indent="6858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7pPr>
            <a:lvl8pPr marL="0" marR="0" indent="10287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8pPr>
            <a:lvl9pPr marL="0" marR="0" indent="13716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9pPr>
          </a:lstStyle>
          <a:p>
            <a:pPr hangingPunct="1">
              <a:defRPr sz="2000"/>
            </a:pPr>
            <a:r>
              <a:rPr lang="de-DE" sz="1600" dirty="0"/>
              <a:t>5.2 Gebäude von außen</a:t>
            </a:r>
          </a:p>
        </p:txBody>
      </p:sp>
    </p:spTree>
    <p:extLst>
      <p:ext uri="{BB962C8B-B14F-4D97-AF65-F5344CB8AC3E}">
        <p14:creationId xmlns:p14="http://schemas.microsoft.com/office/powerpoint/2010/main" val="2027821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Grafik 28"/>
          <p:cNvPicPr>
            <a:picLocks noChangeAspect="1"/>
          </p:cNvPicPr>
          <p:nvPr/>
        </p:nvPicPr>
        <p:blipFill rotWithShape="1">
          <a:blip r:embed="rId2">
            <a:extLst>
              <a:ext uri="{28A0092B-C50C-407E-A947-70E740481C1C}">
                <a14:useLocalDpi xmlns:a14="http://schemas.microsoft.com/office/drawing/2010/main" val="0"/>
              </a:ext>
            </a:extLst>
          </a:blip>
          <a:srcRect l="1" t="6899" r="-407" b="86963"/>
          <a:stretch/>
        </p:blipFill>
        <p:spPr>
          <a:xfrm>
            <a:off x="4108807" y="2244602"/>
            <a:ext cx="5278042" cy="908050"/>
          </a:xfrm>
          <a:prstGeom prst="rect">
            <a:avLst/>
          </a:prstGeom>
        </p:spPr>
      </p:pic>
      <p:sp>
        <p:nvSpPr>
          <p:cNvPr id="192" name="Shape 192"/>
          <p:cNvSpPr/>
          <p:nvPr/>
        </p:nvSpPr>
        <p:spPr>
          <a:xfrm>
            <a:off x="887016" y="2530078"/>
            <a:ext cx="2866430" cy="3139321"/>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spAutoFit/>
          </a:bodyPr>
          <a:lstStyle/>
          <a:p>
            <a:pPr marL="72628" indent="-72628">
              <a:buClr>
                <a:srgbClr val="94C627"/>
              </a:buClr>
              <a:buSzPct val="100000"/>
              <a:buFont typeface="Arial"/>
              <a:buChar char="•"/>
              <a:defRPr sz="1200">
                <a:solidFill>
                  <a:srgbClr val="000000"/>
                </a:solidFill>
              </a:defRPr>
            </a:pPr>
            <a:r>
              <a:rPr lang="de-DE" sz="1100" dirty="0"/>
              <a:t>Die</a:t>
            </a:r>
            <a:r>
              <a:rPr lang="de-DE" sz="1100" b="1" dirty="0"/>
              <a:t> Gebäudehöhe bis zur Traufe</a:t>
            </a:r>
            <a:r>
              <a:rPr lang="de-DE" sz="1100" dirty="0"/>
              <a:t> wird mit Hilfe eines </a:t>
            </a:r>
            <a:r>
              <a:rPr lang="de-DE" sz="1100" dirty="0" err="1"/>
              <a:t>Distometers</a:t>
            </a:r>
            <a:r>
              <a:rPr lang="de-DE" sz="1100" dirty="0"/>
              <a:t> aufgenommen. Sollte dies nicht möglich sein (Zäune, kein Dachüberstand, Hochhaus), dann wird hier eine Schätzung </a:t>
            </a:r>
            <a:r>
              <a:rPr lang="de-DE" sz="1100" dirty="0">
                <a:solidFill>
                  <a:schemeClr val="tx2">
                    <a:lumMod val="50000"/>
                  </a:schemeClr>
                </a:solidFill>
              </a:rPr>
              <a:t>eingetragen. </a:t>
            </a:r>
          </a:p>
          <a:p>
            <a:pPr marL="72628" indent="-72628">
              <a:defRPr sz="1200">
                <a:solidFill>
                  <a:srgbClr val="000000"/>
                </a:solidFill>
              </a:defRPr>
            </a:pPr>
            <a:endParaRPr lang="de-DE" sz="1100" dirty="0"/>
          </a:p>
          <a:p>
            <a:pPr marL="72628" indent="-72628">
              <a:buClr>
                <a:srgbClr val="94C627"/>
              </a:buClr>
              <a:buSzPct val="100000"/>
              <a:buFont typeface="Arial"/>
              <a:buChar char="•"/>
              <a:defRPr sz="1200">
                <a:solidFill>
                  <a:srgbClr val="000000"/>
                </a:solidFill>
              </a:defRPr>
            </a:pPr>
            <a:r>
              <a:rPr lang="de-DE" sz="1100" dirty="0"/>
              <a:t>Die </a:t>
            </a:r>
            <a:r>
              <a:rPr lang="de-DE" sz="1100" b="1" dirty="0"/>
              <a:t>Anzahl der Wohneinheiten </a:t>
            </a:r>
            <a:r>
              <a:rPr lang="de-DE" sz="1100" dirty="0"/>
              <a:t>(DDM) kann meist an der Gebäudestruktur abgelesen</a:t>
            </a:r>
            <a:r>
              <a:rPr lang="de-DE" sz="1100" dirty="0">
                <a:solidFill>
                  <a:schemeClr val="tx2">
                    <a:lumMod val="50000"/>
                  </a:schemeClr>
                </a:solidFill>
              </a:rPr>
              <a:t> werden.</a:t>
            </a:r>
            <a:r>
              <a:rPr lang="de-DE" sz="1100" dirty="0">
                <a:solidFill>
                  <a:srgbClr val="FF0000"/>
                </a:solidFill>
              </a:rPr>
              <a:t> </a:t>
            </a:r>
            <a:r>
              <a:rPr lang="de-DE" sz="1100" dirty="0"/>
              <a:t>Die Anzahl der Klingelschilder oder Briefkästen ist ebenfalls ein verlässlicher Indikator.</a:t>
            </a:r>
          </a:p>
          <a:p>
            <a:pPr marL="72628" indent="-72628">
              <a:defRPr sz="1200">
                <a:solidFill>
                  <a:srgbClr val="000000"/>
                </a:solidFill>
              </a:defRPr>
            </a:pPr>
            <a:endParaRPr lang="de-DE" sz="1100" dirty="0"/>
          </a:p>
          <a:p>
            <a:pPr marL="72628" indent="-72628">
              <a:buClr>
                <a:srgbClr val="94C627"/>
              </a:buClr>
              <a:buSzPct val="100000"/>
              <a:buFont typeface="Arial"/>
              <a:buChar char="•"/>
              <a:defRPr sz="1200">
                <a:solidFill>
                  <a:srgbClr val="000000"/>
                </a:solidFill>
              </a:defRPr>
            </a:pPr>
            <a:r>
              <a:rPr lang="de-DE" sz="1100" dirty="0"/>
              <a:t>Der </a:t>
            </a:r>
            <a:r>
              <a:rPr lang="de-DE" sz="1100" b="1" dirty="0"/>
              <a:t>Leerstand </a:t>
            </a:r>
            <a:r>
              <a:rPr lang="de-DE" sz="1100" dirty="0"/>
              <a:t>(DDM) kann durch einen Blick in die Wohnungsfenster oder an Klingelschildern abgelesen werden und wird andernfalls als „unbekannt“ markiert.</a:t>
            </a:r>
          </a:p>
        </p:txBody>
      </p:sp>
      <p:sp>
        <p:nvSpPr>
          <p:cNvPr id="195" name="Shape 195"/>
          <p:cNvSpPr/>
          <p:nvPr/>
        </p:nvSpPr>
        <p:spPr>
          <a:xfrm>
            <a:off x="4360070" y="1554438"/>
            <a:ext cx="1347786" cy="230832"/>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nchor="ctr">
            <a:spAutoFit/>
          </a:bodyPr>
          <a:lstStyle>
            <a:lvl1pPr>
              <a:spcBef>
                <a:spcPts val="600"/>
              </a:spcBef>
              <a:defRPr sz="1000">
                <a:solidFill>
                  <a:srgbClr val="000000"/>
                </a:solidFill>
              </a:defRPr>
            </a:lvl1pPr>
          </a:lstStyle>
          <a:p>
            <a:r>
              <a:rPr lang="de-DE" sz="900" dirty="0"/>
              <a:t>Gebäudegrundfläche</a:t>
            </a:r>
          </a:p>
        </p:txBody>
      </p:sp>
      <p:sp>
        <p:nvSpPr>
          <p:cNvPr id="196" name="Shape 196"/>
          <p:cNvSpPr/>
          <p:nvPr/>
        </p:nvSpPr>
        <p:spPr>
          <a:xfrm>
            <a:off x="5707856" y="3881611"/>
            <a:ext cx="1682784" cy="230832"/>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nchor="ctr">
            <a:spAutoFit/>
          </a:bodyPr>
          <a:lstStyle>
            <a:lvl1pPr>
              <a:spcBef>
                <a:spcPts val="600"/>
              </a:spcBef>
              <a:defRPr sz="1000">
                <a:solidFill>
                  <a:srgbClr val="000000"/>
                </a:solidFill>
              </a:defRPr>
            </a:lvl1pPr>
          </a:lstStyle>
          <a:p>
            <a:r>
              <a:rPr lang="de-DE" sz="900" dirty="0"/>
              <a:t>Gebäudehöhe</a:t>
            </a:r>
          </a:p>
        </p:txBody>
      </p:sp>
      <p:sp>
        <p:nvSpPr>
          <p:cNvPr id="197" name="Shape 197"/>
          <p:cNvSpPr/>
          <p:nvPr/>
        </p:nvSpPr>
        <p:spPr>
          <a:xfrm>
            <a:off x="4376738" y="1633538"/>
            <a:ext cx="0" cy="600076"/>
          </a:xfrm>
          <a:prstGeom prst="line">
            <a:avLst/>
          </a:prstGeom>
          <a:ln w="19050" cap="rnd">
            <a:solidFill>
              <a:srgbClr val="000000"/>
            </a:solidFill>
            <a:tailEnd type="triangle"/>
          </a:ln>
        </p:spPr>
        <p:txBody>
          <a:bodyPr lIns="34289" rIns="34289"/>
          <a:lstStyle/>
          <a:p>
            <a:endParaRPr sz="1350"/>
          </a:p>
        </p:txBody>
      </p:sp>
      <p:sp>
        <p:nvSpPr>
          <p:cNvPr id="198" name="Shape 198"/>
          <p:cNvSpPr/>
          <p:nvPr/>
        </p:nvSpPr>
        <p:spPr>
          <a:xfrm flipV="1">
            <a:off x="8597504" y="2896888"/>
            <a:ext cx="1" cy="1223963"/>
          </a:xfrm>
          <a:prstGeom prst="line">
            <a:avLst/>
          </a:prstGeom>
          <a:ln w="19050" cap="rnd">
            <a:solidFill>
              <a:srgbClr val="000000"/>
            </a:solidFill>
            <a:tailEnd type="triangle"/>
          </a:ln>
        </p:spPr>
        <p:txBody>
          <a:bodyPr lIns="34289" rIns="34289"/>
          <a:lstStyle/>
          <a:p>
            <a:endParaRPr sz="1350"/>
          </a:p>
        </p:txBody>
      </p:sp>
      <p:sp>
        <p:nvSpPr>
          <p:cNvPr id="199" name="Shape 199"/>
          <p:cNvSpPr/>
          <p:nvPr/>
        </p:nvSpPr>
        <p:spPr>
          <a:xfrm>
            <a:off x="8597504" y="3983564"/>
            <a:ext cx="1537360" cy="203133"/>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nchor="ctr">
            <a:spAutoFit/>
          </a:bodyPr>
          <a:lstStyle>
            <a:lvl1pPr>
              <a:lnSpc>
                <a:spcPct val="80000"/>
              </a:lnSpc>
              <a:spcBef>
                <a:spcPts val="600"/>
              </a:spcBef>
              <a:defRPr sz="1000">
                <a:solidFill>
                  <a:srgbClr val="000000"/>
                </a:solidFill>
              </a:defRPr>
            </a:lvl1pPr>
          </a:lstStyle>
          <a:p>
            <a:r>
              <a:rPr lang="de-DE" sz="900" dirty="0"/>
              <a:t>Anmerkungen</a:t>
            </a:r>
          </a:p>
        </p:txBody>
      </p:sp>
      <p:sp>
        <p:nvSpPr>
          <p:cNvPr id="200" name="Shape 200"/>
          <p:cNvSpPr/>
          <p:nvPr/>
        </p:nvSpPr>
        <p:spPr>
          <a:xfrm>
            <a:off x="4538664" y="4634010"/>
            <a:ext cx="1530867" cy="230832"/>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spAutoFit/>
          </a:bodyPr>
          <a:lstStyle>
            <a:lvl1pPr>
              <a:spcBef>
                <a:spcPts val="600"/>
              </a:spcBef>
              <a:defRPr sz="1000">
                <a:solidFill>
                  <a:srgbClr val="000000"/>
                </a:solidFill>
              </a:defRPr>
            </a:lvl1pPr>
          </a:lstStyle>
          <a:p>
            <a:r>
              <a:rPr lang="de-DE" sz="900" dirty="0"/>
              <a:t>Leerstand</a:t>
            </a:r>
          </a:p>
        </p:txBody>
      </p:sp>
      <p:sp>
        <p:nvSpPr>
          <p:cNvPr id="201" name="Shape 201"/>
          <p:cNvSpPr/>
          <p:nvPr/>
        </p:nvSpPr>
        <p:spPr>
          <a:xfrm flipV="1">
            <a:off x="4542235" y="3092150"/>
            <a:ext cx="1" cy="1687117"/>
          </a:xfrm>
          <a:prstGeom prst="line">
            <a:avLst/>
          </a:prstGeom>
          <a:ln w="19050" cap="rnd">
            <a:solidFill>
              <a:srgbClr val="000000"/>
            </a:solidFill>
            <a:tailEnd type="triangle"/>
          </a:ln>
        </p:spPr>
        <p:txBody>
          <a:bodyPr lIns="34289" rIns="34289"/>
          <a:lstStyle/>
          <a:p>
            <a:endParaRPr sz="1350"/>
          </a:p>
        </p:txBody>
      </p:sp>
      <p:sp>
        <p:nvSpPr>
          <p:cNvPr id="202" name="Shape 202"/>
          <p:cNvSpPr/>
          <p:nvPr/>
        </p:nvSpPr>
        <p:spPr>
          <a:xfrm flipH="1">
            <a:off x="5028011" y="2834975"/>
            <a:ext cx="679847" cy="0"/>
          </a:xfrm>
          <a:prstGeom prst="line">
            <a:avLst/>
          </a:prstGeom>
          <a:ln w="19050" cap="rnd">
            <a:solidFill>
              <a:srgbClr val="000000"/>
            </a:solidFill>
            <a:tailEnd type="triangle"/>
          </a:ln>
        </p:spPr>
        <p:txBody>
          <a:bodyPr lIns="34289" rIns="34289"/>
          <a:lstStyle/>
          <a:p>
            <a:endParaRPr sz="1350"/>
          </a:p>
        </p:txBody>
      </p:sp>
      <p:sp>
        <p:nvSpPr>
          <p:cNvPr id="203" name="Shape 203"/>
          <p:cNvSpPr/>
          <p:nvPr/>
        </p:nvSpPr>
        <p:spPr>
          <a:xfrm>
            <a:off x="5707856" y="2834975"/>
            <a:ext cx="0" cy="1198960"/>
          </a:xfrm>
          <a:prstGeom prst="line">
            <a:avLst/>
          </a:prstGeom>
          <a:ln w="19050" cap="rnd">
            <a:solidFill>
              <a:srgbClr val="000000"/>
            </a:solidFill>
          </a:ln>
        </p:spPr>
        <p:txBody>
          <a:bodyPr lIns="34289" rIns="34289"/>
          <a:lstStyle/>
          <a:p>
            <a:endParaRPr sz="1350"/>
          </a:p>
        </p:txBody>
      </p:sp>
      <p:sp>
        <p:nvSpPr>
          <p:cNvPr id="204" name="Shape 204"/>
          <p:cNvSpPr/>
          <p:nvPr/>
        </p:nvSpPr>
        <p:spPr>
          <a:xfrm>
            <a:off x="4070748" y="3151681"/>
            <a:ext cx="5395913" cy="0"/>
          </a:xfrm>
          <a:prstGeom prst="line">
            <a:avLst/>
          </a:prstGeom>
          <a:ln w="19050" cap="rnd">
            <a:solidFill>
              <a:srgbClr val="808080"/>
            </a:solidFill>
            <a:prstDash val="sysDash"/>
          </a:ln>
        </p:spPr>
        <p:txBody>
          <a:bodyPr lIns="34289" rIns="34289"/>
          <a:lstStyle/>
          <a:p>
            <a:endParaRPr sz="1350"/>
          </a:p>
        </p:txBody>
      </p:sp>
      <p:sp>
        <p:nvSpPr>
          <p:cNvPr id="205" name="Shape 205"/>
          <p:cNvSpPr/>
          <p:nvPr/>
        </p:nvSpPr>
        <p:spPr>
          <a:xfrm>
            <a:off x="4070748" y="2241948"/>
            <a:ext cx="5395913" cy="1"/>
          </a:xfrm>
          <a:prstGeom prst="line">
            <a:avLst/>
          </a:prstGeom>
          <a:ln w="19050" cap="rnd">
            <a:solidFill>
              <a:srgbClr val="808080"/>
            </a:solidFill>
            <a:prstDash val="sysDash"/>
          </a:ln>
        </p:spPr>
        <p:txBody>
          <a:bodyPr lIns="34289" rIns="34289"/>
          <a:lstStyle/>
          <a:p>
            <a:endParaRPr sz="1350"/>
          </a:p>
        </p:txBody>
      </p:sp>
      <p:sp>
        <p:nvSpPr>
          <p:cNvPr id="206" name="Shape 206"/>
          <p:cNvSpPr/>
          <p:nvPr/>
        </p:nvSpPr>
        <p:spPr>
          <a:xfrm>
            <a:off x="5167313" y="4182839"/>
            <a:ext cx="1682784" cy="230832"/>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nchor="ctr">
            <a:spAutoFit/>
          </a:bodyPr>
          <a:lstStyle>
            <a:lvl1pPr>
              <a:spcBef>
                <a:spcPts val="600"/>
              </a:spcBef>
              <a:defRPr sz="1000">
                <a:solidFill>
                  <a:srgbClr val="000000"/>
                </a:solidFill>
              </a:defRPr>
            </a:lvl1pPr>
          </a:lstStyle>
          <a:p>
            <a:r>
              <a:rPr lang="de-DE" sz="900" dirty="0"/>
              <a:t>Wohneinheiten</a:t>
            </a:r>
          </a:p>
        </p:txBody>
      </p:sp>
      <p:sp>
        <p:nvSpPr>
          <p:cNvPr id="207" name="Shape 207"/>
          <p:cNvSpPr/>
          <p:nvPr/>
        </p:nvSpPr>
        <p:spPr>
          <a:xfrm flipH="1">
            <a:off x="4941095" y="2959991"/>
            <a:ext cx="226219" cy="1"/>
          </a:xfrm>
          <a:prstGeom prst="line">
            <a:avLst/>
          </a:prstGeom>
          <a:ln w="19050" cap="rnd">
            <a:solidFill>
              <a:srgbClr val="000000"/>
            </a:solidFill>
            <a:tailEnd type="triangle"/>
          </a:ln>
        </p:spPr>
        <p:txBody>
          <a:bodyPr lIns="34289" rIns="34289"/>
          <a:lstStyle/>
          <a:p>
            <a:endParaRPr sz="1350"/>
          </a:p>
        </p:txBody>
      </p:sp>
      <p:sp>
        <p:nvSpPr>
          <p:cNvPr id="208" name="Shape 208"/>
          <p:cNvSpPr/>
          <p:nvPr/>
        </p:nvSpPr>
        <p:spPr>
          <a:xfrm>
            <a:off x="5168504" y="2959990"/>
            <a:ext cx="1" cy="1398986"/>
          </a:xfrm>
          <a:prstGeom prst="line">
            <a:avLst/>
          </a:prstGeom>
          <a:ln w="19050" cap="rnd">
            <a:solidFill>
              <a:srgbClr val="000000"/>
            </a:solidFill>
          </a:ln>
        </p:spPr>
        <p:txBody>
          <a:bodyPr lIns="34289" rIns="34289"/>
          <a:lstStyle/>
          <a:p>
            <a:endParaRPr sz="1350"/>
          </a:p>
        </p:txBody>
      </p:sp>
      <p:grpSp>
        <p:nvGrpSpPr>
          <p:cNvPr id="215" name="Group 215"/>
          <p:cNvGrpSpPr/>
          <p:nvPr/>
        </p:nvGrpSpPr>
        <p:grpSpPr>
          <a:xfrm>
            <a:off x="6821091" y="3289794"/>
            <a:ext cx="1516857" cy="1818292"/>
            <a:chOff x="0" y="0"/>
            <a:chExt cx="2022475" cy="2424386"/>
          </a:xfrm>
        </p:grpSpPr>
        <p:sp>
          <p:nvSpPr>
            <p:cNvPr id="209" name="Shape 209"/>
            <p:cNvSpPr/>
            <p:nvPr/>
          </p:nvSpPr>
          <p:spPr>
            <a:xfrm>
              <a:off x="0" y="1671660"/>
              <a:ext cx="2022475" cy="752726"/>
            </a:xfrm>
            <a:prstGeom prst="rect">
              <a:avLst/>
            </a:prstGeom>
            <a:solidFill>
              <a:srgbClr val="D9D9D9"/>
            </a:solidFill>
            <a:ln w="12700" cap="flat">
              <a:noFill/>
              <a:miter lim="400000"/>
            </a:ln>
            <a:effectLst/>
          </p:spPr>
          <p:txBody>
            <a:bodyPr wrap="square" lIns="34289" tIns="34289" rIns="34289" bIns="34289" numCol="1" anchor="ctr">
              <a:noAutofit/>
            </a:bodyPr>
            <a:lstStyle/>
            <a:p>
              <a:pPr algn="ctr"/>
              <a:endParaRPr sz="1350"/>
            </a:p>
          </p:txBody>
        </p:sp>
        <p:sp>
          <p:nvSpPr>
            <p:cNvPr id="210" name="Shape 210"/>
            <p:cNvSpPr/>
            <p:nvPr/>
          </p:nvSpPr>
          <p:spPr>
            <a:xfrm>
              <a:off x="216980" y="1512636"/>
              <a:ext cx="1294150" cy="332973"/>
            </a:xfrm>
            <a:prstGeom prst="rect">
              <a:avLst/>
            </a:prstGeom>
            <a:solidFill>
              <a:srgbClr val="FFFFFF"/>
            </a:solidFill>
            <a:ln w="57150" cap="rnd">
              <a:solidFill>
                <a:srgbClr val="808080"/>
              </a:solidFill>
              <a:prstDash val="solid"/>
              <a:round/>
            </a:ln>
            <a:effectLst/>
          </p:spPr>
          <p:txBody>
            <a:bodyPr wrap="square" lIns="34289" tIns="34289" rIns="34289" bIns="34289" numCol="1" anchor="ctr">
              <a:noAutofit/>
            </a:bodyPr>
            <a:lstStyle/>
            <a:p>
              <a:pPr algn="ctr"/>
              <a:endParaRPr sz="1350"/>
            </a:p>
          </p:txBody>
        </p:sp>
        <p:sp>
          <p:nvSpPr>
            <p:cNvPr id="211" name="Shape 211"/>
            <p:cNvSpPr/>
            <p:nvPr/>
          </p:nvSpPr>
          <p:spPr>
            <a:xfrm>
              <a:off x="216980" y="1179664"/>
              <a:ext cx="1294150" cy="332974"/>
            </a:xfrm>
            <a:prstGeom prst="rect">
              <a:avLst/>
            </a:prstGeom>
            <a:solidFill>
              <a:srgbClr val="FFFFFF"/>
            </a:solidFill>
            <a:ln w="38100" cap="rnd">
              <a:solidFill>
                <a:srgbClr val="808080"/>
              </a:solidFill>
              <a:prstDash val="solid"/>
              <a:round/>
            </a:ln>
            <a:effectLst/>
          </p:spPr>
          <p:txBody>
            <a:bodyPr wrap="square" lIns="34289" tIns="34289" rIns="34289" bIns="34289" numCol="1" anchor="ctr">
              <a:noAutofit/>
            </a:bodyPr>
            <a:lstStyle/>
            <a:p>
              <a:pPr algn="ctr"/>
              <a:endParaRPr sz="1350"/>
            </a:p>
          </p:txBody>
        </p:sp>
        <p:sp>
          <p:nvSpPr>
            <p:cNvPr id="212" name="Shape 212"/>
            <p:cNvSpPr/>
            <p:nvPr/>
          </p:nvSpPr>
          <p:spPr>
            <a:xfrm>
              <a:off x="216980" y="846691"/>
              <a:ext cx="1294150" cy="332974"/>
            </a:xfrm>
            <a:prstGeom prst="rect">
              <a:avLst/>
            </a:prstGeom>
            <a:solidFill>
              <a:srgbClr val="FFFFFF"/>
            </a:solidFill>
            <a:ln w="38100" cap="rnd">
              <a:solidFill>
                <a:srgbClr val="808080"/>
              </a:solidFill>
              <a:prstDash val="solid"/>
              <a:round/>
            </a:ln>
            <a:effectLst/>
          </p:spPr>
          <p:txBody>
            <a:bodyPr wrap="square" lIns="34289" tIns="34289" rIns="34289" bIns="34289" numCol="1" anchor="ctr">
              <a:noAutofit/>
            </a:bodyPr>
            <a:lstStyle/>
            <a:p>
              <a:pPr algn="ctr"/>
              <a:endParaRPr sz="1350"/>
            </a:p>
          </p:txBody>
        </p:sp>
        <p:sp>
          <p:nvSpPr>
            <p:cNvPr id="213" name="Shape 213"/>
            <p:cNvSpPr/>
            <p:nvPr/>
          </p:nvSpPr>
          <p:spPr>
            <a:xfrm>
              <a:off x="216980" y="513717"/>
              <a:ext cx="1294150" cy="332974"/>
            </a:xfrm>
            <a:prstGeom prst="rect">
              <a:avLst/>
            </a:prstGeom>
            <a:solidFill>
              <a:srgbClr val="FFFFFF"/>
            </a:solidFill>
            <a:ln w="38100" cap="rnd">
              <a:solidFill>
                <a:srgbClr val="808080"/>
              </a:solidFill>
              <a:prstDash val="solid"/>
              <a:round/>
            </a:ln>
            <a:effectLst/>
          </p:spPr>
          <p:txBody>
            <a:bodyPr wrap="square" lIns="34289" tIns="34289" rIns="34289" bIns="34289" numCol="1" anchor="ctr">
              <a:noAutofit/>
            </a:bodyPr>
            <a:lstStyle/>
            <a:p>
              <a:pPr algn="ctr"/>
              <a:endParaRPr sz="1350"/>
            </a:p>
          </p:txBody>
        </p:sp>
        <p:sp>
          <p:nvSpPr>
            <p:cNvPr id="214" name="Shape 214"/>
            <p:cNvSpPr/>
            <p:nvPr/>
          </p:nvSpPr>
          <p:spPr>
            <a:xfrm>
              <a:off x="216979" y="0"/>
              <a:ext cx="1294151" cy="519597"/>
            </a:xfrm>
            <a:prstGeom prst="triangle">
              <a:avLst/>
            </a:prstGeom>
            <a:solidFill>
              <a:srgbClr val="FFFFFF"/>
            </a:solidFill>
            <a:ln w="38100" cap="rnd">
              <a:solidFill>
                <a:srgbClr val="808080"/>
              </a:solidFill>
              <a:prstDash val="solid"/>
              <a:round/>
            </a:ln>
            <a:effectLst/>
          </p:spPr>
          <p:txBody>
            <a:bodyPr wrap="square" lIns="34289" tIns="34289" rIns="34289" bIns="34289" numCol="1" anchor="ctr">
              <a:noAutofit/>
            </a:bodyPr>
            <a:lstStyle/>
            <a:p>
              <a:pPr algn="ctr"/>
              <a:endParaRPr sz="1350"/>
            </a:p>
          </p:txBody>
        </p:sp>
      </p:grpSp>
      <p:sp>
        <p:nvSpPr>
          <p:cNvPr id="216" name="Shape 216"/>
          <p:cNvSpPr/>
          <p:nvPr/>
        </p:nvSpPr>
        <p:spPr>
          <a:xfrm flipH="1">
            <a:off x="6631387" y="3679127"/>
            <a:ext cx="158106" cy="8644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20" y="21600"/>
                </a:lnTo>
              </a:path>
            </a:pathLst>
          </a:custGeom>
          <a:ln cap="rnd">
            <a:solidFill>
              <a:srgbClr val="000000"/>
            </a:solidFill>
          </a:ln>
        </p:spPr>
        <p:txBody>
          <a:bodyPr lIns="34289" rIns="34289" anchor="ctr"/>
          <a:lstStyle/>
          <a:p>
            <a:pPr algn="ctr"/>
            <a:endParaRPr sz="1350"/>
          </a:p>
        </p:txBody>
      </p:sp>
      <p:sp>
        <p:nvSpPr>
          <p:cNvPr id="28" name="Textfeld 27"/>
          <p:cNvSpPr txBox="1"/>
          <p:nvPr/>
        </p:nvSpPr>
        <p:spPr>
          <a:xfrm>
            <a:off x="9013031" y="6337626"/>
            <a:ext cx="426718" cy="184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ctr">
            <a:spAutoFit/>
          </a:bodyPr>
          <a:lstStyle/>
          <a:p>
            <a:pPr defTabSz="342900"/>
            <a:r>
              <a:rPr lang="de-DE" sz="750" dirty="0">
                <a:solidFill>
                  <a:schemeClr val="bg2">
                    <a:lumMod val="50000"/>
                  </a:schemeClr>
                </a:solidFill>
              </a:rPr>
              <a:t>Seite 15</a:t>
            </a:r>
          </a:p>
        </p:txBody>
      </p:sp>
      <p:sp>
        <p:nvSpPr>
          <p:cNvPr id="31" name="Shape 50">
            <a:extLst>
              <a:ext uri="{FF2B5EF4-FFF2-40B4-BE49-F238E27FC236}">
                <a16:creationId xmlns:a16="http://schemas.microsoft.com/office/drawing/2014/main" id="{55AABB32-5C35-4C99-9926-656A03F4D210}"/>
              </a:ext>
            </a:extLst>
          </p:cNvPr>
          <p:cNvSpPr>
            <a:spLocks noGrp="1"/>
          </p:cNvSpPr>
          <p:nvPr>
            <p:ph type="title"/>
          </p:nvPr>
        </p:nvSpPr>
        <p:spPr>
          <a:xfrm>
            <a:off x="871935" y="568324"/>
            <a:ext cx="2881511" cy="485775"/>
          </a:xfrm>
          <a:prstGeom prst="rect">
            <a:avLst/>
          </a:prstGeom>
          <a:effectLst/>
        </p:spPr>
        <p:txBody>
          <a:bodyPr>
            <a:normAutofit/>
          </a:bodyPr>
          <a:lstStyle/>
          <a:p>
            <a:pPr algn="ctr">
              <a:defRPr sz="2000"/>
            </a:pPr>
            <a:r>
              <a:rPr lang="de-DE" dirty="0"/>
              <a:t>5   Datenaufnahme</a:t>
            </a:r>
            <a:endParaRPr dirty="0"/>
          </a:p>
        </p:txBody>
      </p:sp>
      <p:sp>
        <p:nvSpPr>
          <p:cNvPr id="30" name="Shape 50">
            <a:extLst>
              <a:ext uri="{FF2B5EF4-FFF2-40B4-BE49-F238E27FC236}">
                <a16:creationId xmlns:a16="http://schemas.microsoft.com/office/drawing/2014/main" id="{A2774CFE-476B-4369-B8A1-EFE1D4B2C732}"/>
              </a:ext>
            </a:extLst>
          </p:cNvPr>
          <p:cNvSpPr txBox="1">
            <a:spLocks/>
          </p:cNvSpPr>
          <p:nvPr/>
        </p:nvSpPr>
        <p:spPr>
          <a:xfrm>
            <a:off x="871934" y="1155698"/>
            <a:ext cx="2881511" cy="485775"/>
          </a:xfrm>
          <a:prstGeom prst="rect">
            <a:avLst/>
          </a:prstGeom>
          <a:ln w="12700">
            <a:miter lim="400000"/>
          </a:ln>
          <a:effectLst/>
          <a:extLst>
            <a:ext uri="{C572A759-6A51-4108-AA02-DFA0A04FC94B}">
              <ma14:wrappingTextBoxFlag xmlns:ma14="http://schemas.microsoft.com/office/mac/drawingml/2011/main" xmlns="" val="1"/>
            </a:ext>
          </a:extLst>
        </p:spPr>
        <p:txBody>
          <a:bodyPr lIns="45719" rIns="45719" anchor="b">
            <a:normAutofit/>
          </a:bodyPr>
          <a:lstStyle>
            <a:lvl1pPr marL="0" marR="0" indent="0" algn="ctr" defTabSz="342900" rtl="0" latinLnBrk="0">
              <a:lnSpc>
                <a:spcPct val="100000"/>
              </a:lnSpc>
              <a:spcBef>
                <a:spcPts val="0"/>
              </a:spcBef>
              <a:spcAft>
                <a:spcPts val="0"/>
              </a:spcAft>
              <a:buClrTx/>
              <a:buSzTx/>
              <a:buFontTx/>
              <a:buNone/>
              <a:tabLst/>
              <a:defRPr sz="2000" b="1" i="0" u="none" strike="noStrike" cap="none" spc="0" baseline="0">
                <a:ln>
                  <a:noFill/>
                </a:ln>
                <a:solidFill>
                  <a:srgbClr val="FFFFFF"/>
                </a:solidFill>
                <a:uFillTx/>
                <a:latin typeface="+mj-lt"/>
                <a:ea typeface="+mj-ea"/>
                <a:cs typeface="+mj-cs"/>
                <a:sym typeface="Century Gothic"/>
              </a:defRPr>
            </a:lvl1pPr>
            <a:lvl2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2pPr>
            <a:lvl3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3pPr>
            <a:lvl4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4pPr>
            <a:lvl5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5pPr>
            <a:lvl6pPr marL="0" marR="0" indent="3429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6pPr>
            <a:lvl7pPr marL="0" marR="0" indent="6858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7pPr>
            <a:lvl8pPr marL="0" marR="0" indent="10287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8pPr>
            <a:lvl9pPr marL="0" marR="0" indent="13716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9pPr>
          </a:lstStyle>
          <a:p>
            <a:pPr hangingPunct="1">
              <a:defRPr sz="2000"/>
            </a:pPr>
            <a:r>
              <a:rPr lang="de-DE" sz="1600" dirty="0"/>
              <a:t>5.2 Gebäude von außen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Grafik 64"/>
          <p:cNvPicPr>
            <a:picLocks noChangeAspect="1"/>
          </p:cNvPicPr>
          <p:nvPr/>
        </p:nvPicPr>
        <p:blipFill rotWithShape="1">
          <a:blip r:embed="rId2">
            <a:extLst>
              <a:ext uri="{28A0092B-C50C-407E-A947-70E740481C1C}">
                <a14:useLocalDpi xmlns:a14="http://schemas.microsoft.com/office/drawing/2010/main" val="0"/>
              </a:ext>
            </a:extLst>
          </a:blip>
          <a:srcRect l="1" t="12990" r="50167" b="84843"/>
          <a:stretch/>
        </p:blipFill>
        <p:spPr>
          <a:xfrm>
            <a:off x="988149" y="2823142"/>
            <a:ext cx="2800468" cy="342875"/>
          </a:xfrm>
          <a:prstGeom prst="rect">
            <a:avLst/>
          </a:prstGeom>
        </p:spPr>
      </p:pic>
      <p:sp>
        <p:nvSpPr>
          <p:cNvPr id="218" name="Shape 218"/>
          <p:cNvSpPr/>
          <p:nvPr/>
        </p:nvSpPr>
        <p:spPr>
          <a:xfrm>
            <a:off x="876116" y="3534018"/>
            <a:ext cx="2881511" cy="3139321"/>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spAutoFit/>
          </a:bodyPr>
          <a:lstStyle/>
          <a:p>
            <a:pPr marL="85725" indent="-85725">
              <a:buClr>
                <a:srgbClr val="94C627"/>
              </a:buClr>
              <a:buSzPct val="100000"/>
              <a:buFont typeface="Arial"/>
              <a:buChar char="•"/>
              <a:defRPr sz="1200">
                <a:solidFill>
                  <a:srgbClr val="000000"/>
                </a:solidFill>
              </a:defRPr>
            </a:pPr>
            <a:r>
              <a:rPr lang="de-DE" sz="1100" dirty="0"/>
              <a:t>Als </a:t>
            </a:r>
            <a:r>
              <a:rPr lang="de-DE" sz="1100" b="1" dirty="0"/>
              <a:t>Gebäudesektor </a:t>
            </a:r>
            <a:r>
              <a:rPr lang="de-DE" sz="1100" dirty="0"/>
              <a:t>(DDM) wird zwischen sieben Optionen entschieden. Die Abbildungen (rechts) helfen bei der Einschätzung der Kategorien.</a:t>
            </a:r>
          </a:p>
          <a:p>
            <a:pPr marL="85725" indent="-85725">
              <a:defRPr sz="1200">
                <a:solidFill>
                  <a:srgbClr val="000000"/>
                </a:solidFill>
              </a:defRPr>
            </a:pPr>
            <a:endParaRPr lang="de-DE" sz="1100" dirty="0"/>
          </a:p>
          <a:p>
            <a:pPr marL="85725" indent="-85725">
              <a:buClr>
                <a:srgbClr val="94C627"/>
              </a:buClr>
              <a:buSzPct val="100000"/>
              <a:buFont typeface="Arial"/>
              <a:buChar char="•"/>
              <a:defRPr sz="1200">
                <a:solidFill>
                  <a:srgbClr val="000000"/>
                </a:solidFill>
              </a:defRPr>
            </a:pPr>
            <a:r>
              <a:rPr lang="de-DE" sz="1100" dirty="0"/>
              <a:t>Der</a:t>
            </a:r>
            <a:r>
              <a:rPr lang="de-DE" sz="1100" b="1" dirty="0"/>
              <a:t> </a:t>
            </a:r>
            <a:r>
              <a:rPr lang="de-DE" sz="1100" b="1" dirty="0">
                <a:solidFill>
                  <a:schemeClr val="tx2">
                    <a:lumMod val="50000"/>
                  </a:schemeClr>
                </a:solidFill>
              </a:rPr>
              <a:t>Gewerbeanteil</a:t>
            </a:r>
            <a:r>
              <a:rPr lang="de-DE" sz="1100" b="1" dirty="0"/>
              <a:t> </a:t>
            </a:r>
            <a:r>
              <a:rPr lang="de-DE" sz="1100" dirty="0"/>
              <a:t>(DDM) gibt an, wie hoch der Nichtwohnanteil an der Bruttogeschossfläche des Gebäudes ist und wird als Prozentwert angegeben (von 0% bis 100%).</a:t>
            </a:r>
          </a:p>
          <a:p>
            <a:pPr marL="85725" indent="-85725">
              <a:buClr>
                <a:srgbClr val="94C627"/>
              </a:buClr>
              <a:buSzPct val="100000"/>
              <a:buFont typeface="Arial"/>
              <a:buChar char="•"/>
              <a:defRPr sz="1200">
                <a:solidFill>
                  <a:srgbClr val="000000"/>
                </a:solidFill>
              </a:defRPr>
            </a:pPr>
            <a:endParaRPr lang="de-DE" sz="1100" dirty="0"/>
          </a:p>
          <a:p>
            <a:pPr marL="85725" indent="-85725">
              <a:buClr>
                <a:srgbClr val="94C627"/>
              </a:buClr>
              <a:buSzPct val="100000"/>
              <a:buFont typeface="Arial"/>
              <a:buChar char="•"/>
              <a:defRPr sz="1200">
                <a:solidFill>
                  <a:srgbClr val="000000"/>
                </a:solidFill>
              </a:defRPr>
            </a:pPr>
            <a:r>
              <a:rPr lang="de-DE" sz="1100" dirty="0"/>
              <a:t>Sollte sich ein Gebäude als Nicht-Wohngebäude (Gewerbe, Industrie, öffentliche Gebäude) erweisen, wird es im Bogen entsprechend gekennzeichnet und abgespeichert. Eine weitere Datenerfassung ist nicht nötig.</a:t>
            </a:r>
          </a:p>
        </p:txBody>
      </p:sp>
      <p:sp>
        <p:nvSpPr>
          <p:cNvPr id="221" name="Shape 221"/>
          <p:cNvSpPr/>
          <p:nvPr/>
        </p:nvSpPr>
        <p:spPr>
          <a:xfrm>
            <a:off x="2006583" y="2208430"/>
            <a:ext cx="1543050" cy="23083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spcBef>
                <a:spcPts val="600"/>
              </a:spcBef>
              <a:defRPr sz="1000">
                <a:solidFill>
                  <a:srgbClr val="000000"/>
                </a:solidFill>
              </a:defRPr>
            </a:lvl1pPr>
          </a:lstStyle>
          <a:p>
            <a:r>
              <a:rPr lang="de-DE" sz="900" dirty="0"/>
              <a:t>Gebäudesektor</a:t>
            </a:r>
          </a:p>
        </p:txBody>
      </p:sp>
      <p:sp>
        <p:nvSpPr>
          <p:cNvPr id="222" name="Shape 222"/>
          <p:cNvSpPr/>
          <p:nvPr/>
        </p:nvSpPr>
        <p:spPr>
          <a:xfrm>
            <a:off x="3480234" y="2500913"/>
            <a:ext cx="1" cy="541735"/>
          </a:xfrm>
          <a:prstGeom prst="line">
            <a:avLst/>
          </a:prstGeom>
          <a:ln w="19050" cap="rnd">
            <a:solidFill>
              <a:srgbClr val="000000"/>
            </a:solidFill>
            <a:tailEnd type="triangle"/>
          </a:ln>
        </p:spPr>
        <p:txBody>
          <a:bodyPr lIns="34289" rIns="34289"/>
          <a:lstStyle/>
          <a:p>
            <a:endParaRPr sz="1350"/>
          </a:p>
        </p:txBody>
      </p:sp>
      <p:sp>
        <p:nvSpPr>
          <p:cNvPr id="223" name="Shape 223"/>
          <p:cNvSpPr/>
          <p:nvPr/>
        </p:nvSpPr>
        <p:spPr>
          <a:xfrm>
            <a:off x="3120699" y="2302948"/>
            <a:ext cx="1408510" cy="203133"/>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lnSpc>
                <a:spcPct val="80000"/>
              </a:lnSpc>
              <a:spcBef>
                <a:spcPts val="600"/>
              </a:spcBef>
              <a:defRPr sz="1000">
                <a:solidFill>
                  <a:srgbClr val="000000"/>
                </a:solidFill>
              </a:defRPr>
            </a:lvl1pPr>
          </a:lstStyle>
          <a:p>
            <a:r>
              <a:rPr lang="de-DE" sz="900" dirty="0"/>
              <a:t>Anmerkungen</a:t>
            </a:r>
          </a:p>
        </p:txBody>
      </p:sp>
      <p:sp>
        <p:nvSpPr>
          <p:cNvPr id="224" name="Shape 224"/>
          <p:cNvSpPr/>
          <p:nvPr/>
        </p:nvSpPr>
        <p:spPr>
          <a:xfrm flipH="1">
            <a:off x="1722799" y="2978688"/>
            <a:ext cx="270272" cy="1"/>
          </a:xfrm>
          <a:prstGeom prst="line">
            <a:avLst/>
          </a:prstGeom>
          <a:ln w="19050" cap="rnd">
            <a:solidFill>
              <a:srgbClr val="000000"/>
            </a:solidFill>
            <a:tailEnd type="triangle"/>
          </a:ln>
        </p:spPr>
        <p:txBody>
          <a:bodyPr lIns="34289" rIns="34289"/>
          <a:lstStyle/>
          <a:p>
            <a:endParaRPr sz="1350"/>
          </a:p>
        </p:txBody>
      </p:sp>
      <p:sp>
        <p:nvSpPr>
          <p:cNvPr id="225" name="Shape 225"/>
          <p:cNvSpPr/>
          <p:nvPr/>
        </p:nvSpPr>
        <p:spPr>
          <a:xfrm>
            <a:off x="1993072" y="2284553"/>
            <a:ext cx="4763" cy="691754"/>
          </a:xfrm>
          <a:prstGeom prst="line">
            <a:avLst/>
          </a:prstGeom>
          <a:ln w="19050" cap="rnd">
            <a:solidFill>
              <a:srgbClr val="000000"/>
            </a:solidFill>
          </a:ln>
        </p:spPr>
        <p:txBody>
          <a:bodyPr lIns="34289" rIns="34289"/>
          <a:lstStyle/>
          <a:p>
            <a:endParaRPr sz="1350"/>
          </a:p>
        </p:txBody>
      </p:sp>
      <p:sp>
        <p:nvSpPr>
          <p:cNvPr id="226" name="Shape 226"/>
          <p:cNvSpPr/>
          <p:nvPr/>
        </p:nvSpPr>
        <p:spPr>
          <a:xfrm flipV="1">
            <a:off x="898887" y="3164656"/>
            <a:ext cx="3027761" cy="5954"/>
          </a:xfrm>
          <a:prstGeom prst="line">
            <a:avLst/>
          </a:prstGeom>
          <a:ln w="19050" cap="rnd">
            <a:solidFill>
              <a:srgbClr val="808080"/>
            </a:solidFill>
            <a:prstDash val="sysDash"/>
          </a:ln>
        </p:spPr>
        <p:txBody>
          <a:bodyPr lIns="34289" rIns="34289"/>
          <a:lstStyle/>
          <a:p>
            <a:endParaRPr sz="1350"/>
          </a:p>
        </p:txBody>
      </p:sp>
      <p:sp>
        <p:nvSpPr>
          <p:cNvPr id="227" name="Shape 227"/>
          <p:cNvSpPr/>
          <p:nvPr/>
        </p:nvSpPr>
        <p:spPr>
          <a:xfrm>
            <a:off x="898887" y="2826695"/>
            <a:ext cx="3027761" cy="5954"/>
          </a:xfrm>
          <a:prstGeom prst="line">
            <a:avLst/>
          </a:prstGeom>
          <a:ln w="19050" cap="rnd">
            <a:solidFill>
              <a:srgbClr val="808080"/>
            </a:solidFill>
            <a:prstDash val="sysDash"/>
          </a:ln>
        </p:spPr>
        <p:txBody>
          <a:bodyPr lIns="34289" rIns="34289"/>
          <a:lstStyle/>
          <a:p>
            <a:endParaRPr sz="1350"/>
          </a:p>
        </p:txBody>
      </p:sp>
      <p:sp>
        <p:nvSpPr>
          <p:cNvPr id="228" name="Shape 228"/>
          <p:cNvSpPr/>
          <p:nvPr/>
        </p:nvSpPr>
        <p:spPr>
          <a:xfrm>
            <a:off x="2190936" y="2443915"/>
            <a:ext cx="1543051" cy="23083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spcBef>
                <a:spcPts val="600"/>
              </a:spcBef>
              <a:defRPr sz="1000">
                <a:solidFill>
                  <a:srgbClr val="000000"/>
                </a:solidFill>
              </a:defRPr>
            </a:lvl1pPr>
          </a:lstStyle>
          <a:p>
            <a:r>
              <a:rPr lang="de-DE" sz="900" dirty="0"/>
              <a:t>Gewerbeanteil</a:t>
            </a:r>
          </a:p>
        </p:txBody>
      </p:sp>
      <p:sp>
        <p:nvSpPr>
          <p:cNvPr id="229" name="Shape 229"/>
          <p:cNvSpPr/>
          <p:nvPr/>
        </p:nvSpPr>
        <p:spPr>
          <a:xfrm flipH="1">
            <a:off x="1766852" y="3094515"/>
            <a:ext cx="425054" cy="1"/>
          </a:xfrm>
          <a:prstGeom prst="line">
            <a:avLst/>
          </a:prstGeom>
          <a:ln w="19050" cap="rnd">
            <a:solidFill>
              <a:srgbClr val="000000"/>
            </a:solidFill>
            <a:tailEnd type="triangle"/>
          </a:ln>
        </p:spPr>
        <p:txBody>
          <a:bodyPr lIns="34289" rIns="34289"/>
          <a:lstStyle/>
          <a:p>
            <a:endParaRPr sz="1350"/>
          </a:p>
        </p:txBody>
      </p:sp>
      <p:sp>
        <p:nvSpPr>
          <p:cNvPr id="230" name="Shape 230"/>
          <p:cNvSpPr/>
          <p:nvPr/>
        </p:nvSpPr>
        <p:spPr>
          <a:xfrm>
            <a:off x="2191906" y="2532539"/>
            <a:ext cx="1" cy="561976"/>
          </a:xfrm>
          <a:prstGeom prst="line">
            <a:avLst/>
          </a:prstGeom>
          <a:ln w="19050" cap="rnd">
            <a:solidFill>
              <a:srgbClr val="000000"/>
            </a:solidFill>
          </a:ln>
        </p:spPr>
        <p:txBody>
          <a:bodyPr lIns="34289" rIns="34289"/>
          <a:lstStyle/>
          <a:p>
            <a:endParaRPr sz="1350"/>
          </a:p>
        </p:txBody>
      </p:sp>
      <p:sp>
        <p:nvSpPr>
          <p:cNvPr id="259" name="Shape 259"/>
          <p:cNvSpPr/>
          <p:nvPr/>
        </p:nvSpPr>
        <p:spPr>
          <a:xfrm flipH="1" flipV="1">
            <a:off x="3788617" y="2771781"/>
            <a:ext cx="3720" cy="461702"/>
          </a:xfrm>
          <a:prstGeom prst="line">
            <a:avLst/>
          </a:prstGeom>
          <a:ln w="19050" cap="rnd">
            <a:solidFill>
              <a:srgbClr val="808080"/>
            </a:solidFill>
            <a:prstDash val="sysDash"/>
          </a:ln>
        </p:spPr>
        <p:txBody>
          <a:bodyPr lIns="34289" rIns="34289"/>
          <a:lstStyle/>
          <a:p>
            <a:endParaRPr sz="1350"/>
          </a:p>
        </p:txBody>
      </p:sp>
      <p:sp>
        <p:nvSpPr>
          <p:cNvPr id="260" name="Shape 260"/>
          <p:cNvSpPr/>
          <p:nvPr/>
        </p:nvSpPr>
        <p:spPr>
          <a:xfrm>
            <a:off x="7286578" y="1081808"/>
            <a:ext cx="1156097" cy="23083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spcBef>
                <a:spcPts val="600"/>
              </a:spcBef>
              <a:defRPr sz="1000">
                <a:solidFill>
                  <a:srgbClr val="000000"/>
                </a:solidFill>
              </a:defRPr>
            </a:lvl1pPr>
          </a:lstStyle>
          <a:p>
            <a:r>
              <a:rPr lang="de-DE" sz="900" dirty="0"/>
              <a:t>Einfamilienhaus</a:t>
            </a:r>
          </a:p>
        </p:txBody>
      </p:sp>
      <p:sp>
        <p:nvSpPr>
          <p:cNvPr id="261" name="Shape 261"/>
          <p:cNvSpPr/>
          <p:nvPr/>
        </p:nvSpPr>
        <p:spPr>
          <a:xfrm>
            <a:off x="7308018" y="1907745"/>
            <a:ext cx="2078831" cy="23083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spcBef>
                <a:spcPts val="600"/>
              </a:spcBef>
              <a:defRPr sz="1000">
                <a:solidFill>
                  <a:srgbClr val="000000"/>
                </a:solidFill>
              </a:defRPr>
            </a:lvl1pPr>
          </a:lstStyle>
          <a:p>
            <a:r>
              <a:rPr lang="de-DE" sz="900" dirty="0"/>
              <a:t>Mehrfamilienhaus (OHNE Gewerbe)</a:t>
            </a:r>
          </a:p>
        </p:txBody>
      </p:sp>
      <p:sp>
        <p:nvSpPr>
          <p:cNvPr id="262" name="Shape 262"/>
          <p:cNvSpPr/>
          <p:nvPr/>
        </p:nvSpPr>
        <p:spPr>
          <a:xfrm>
            <a:off x="7303774" y="2567041"/>
            <a:ext cx="2501504" cy="36933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spcBef>
                <a:spcPts val="600"/>
              </a:spcBef>
              <a:defRPr sz="1000">
                <a:solidFill>
                  <a:srgbClr val="000000"/>
                </a:solidFill>
              </a:defRPr>
            </a:lvl1pPr>
          </a:lstStyle>
          <a:p>
            <a:r>
              <a:rPr lang="de-DE" sz="900" dirty="0"/>
              <a:t>Gewerbe (z. B. Bürogebäude, Supermärkte, Hotels)</a:t>
            </a:r>
          </a:p>
        </p:txBody>
      </p:sp>
      <p:sp>
        <p:nvSpPr>
          <p:cNvPr id="263" name="Shape 263"/>
          <p:cNvSpPr/>
          <p:nvPr/>
        </p:nvSpPr>
        <p:spPr>
          <a:xfrm>
            <a:off x="7337577" y="3493264"/>
            <a:ext cx="2210196" cy="230832"/>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nchor="ctr">
            <a:spAutoFit/>
          </a:bodyPr>
          <a:lstStyle>
            <a:lvl1pPr>
              <a:spcBef>
                <a:spcPts val="600"/>
              </a:spcBef>
              <a:defRPr sz="1000">
                <a:solidFill>
                  <a:srgbClr val="000000"/>
                </a:solidFill>
              </a:defRPr>
            </a:lvl1pPr>
          </a:lstStyle>
          <a:p>
            <a:r>
              <a:rPr lang="de-DE" sz="900" dirty="0"/>
              <a:t>Wohn- UND Gewerbegebäude</a:t>
            </a:r>
          </a:p>
        </p:txBody>
      </p:sp>
      <p:sp>
        <p:nvSpPr>
          <p:cNvPr id="264" name="Shape 264"/>
          <p:cNvSpPr/>
          <p:nvPr/>
        </p:nvSpPr>
        <p:spPr>
          <a:xfrm>
            <a:off x="7335020" y="4637990"/>
            <a:ext cx="1777704" cy="230832"/>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nchor="ctr">
            <a:spAutoFit/>
          </a:bodyPr>
          <a:lstStyle>
            <a:lvl1pPr>
              <a:spcBef>
                <a:spcPts val="600"/>
              </a:spcBef>
              <a:defRPr sz="900">
                <a:solidFill>
                  <a:srgbClr val="000000"/>
                </a:solidFill>
              </a:defRPr>
            </a:lvl1pPr>
          </a:lstStyle>
          <a:p>
            <a:r>
              <a:rPr lang="de-DE" dirty="0"/>
              <a:t>Hochhaus (ab acht Etagen)</a:t>
            </a:r>
          </a:p>
        </p:txBody>
      </p:sp>
      <p:sp>
        <p:nvSpPr>
          <p:cNvPr id="265" name="Shape 265"/>
          <p:cNvSpPr/>
          <p:nvPr/>
        </p:nvSpPr>
        <p:spPr>
          <a:xfrm>
            <a:off x="7335020" y="5258753"/>
            <a:ext cx="2645221" cy="369332"/>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nchor="ctr">
            <a:spAutoFit/>
          </a:bodyPr>
          <a:lstStyle>
            <a:lvl1pPr>
              <a:spcBef>
                <a:spcPts val="600"/>
              </a:spcBef>
              <a:defRPr sz="1000">
                <a:solidFill>
                  <a:srgbClr val="000000"/>
                </a:solidFill>
              </a:defRPr>
            </a:lvl1pPr>
          </a:lstStyle>
          <a:p>
            <a:r>
              <a:rPr lang="de-DE" sz="900" dirty="0"/>
              <a:t>Öffentliche Gebäude (z. B. Schulen, Krankenhäuser, Rathaus)</a:t>
            </a:r>
          </a:p>
        </p:txBody>
      </p:sp>
      <p:sp>
        <p:nvSpPr>
          <p:cNvPr id="266" name="Shape 266"/>
          <p:cNvSpPr/>
          <p:nvPr/>
        </p:nvSpPr>
        <p:spPr>
          <a:xfrm>
            <a:off x="7335020" y="6106794"/>
            <a:ext cx="3017045" cy="23083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spcBef>
                <a:spcPts val="600"/>
              </a:spcBef>
              <a:defRPr sz="1000">
                <a:solidFill>
                  <a:srgbClr val="000000"/>
                </a:solidFill>
              </a:defRPr>
            </a:lvl1pPr>
          </a:lstStyle>
          <a:p>
            <a:r>
              <a:rPr lang="de-DE" sz="900" dirty="0"/>
              <a:t>Industrie (Fabriken, Heizkraftwerke, usw.)</a:t>
            </a:r>
          </a:p>
        </p:txBody>
      </p:sp>
      <p:sp>
        <p:nvSpPr>
          <p:cNvPr id="52" name="Textfeld 51"/>
          <p:cNvSpPr txBox="1"/>
          <p:nvPr/>
        </p:nvSpPr>
        <p:spPr>
          <a:xfrm>
            <a:off x="9013031" y="6337626"/>
            <a:ext cx="426718" cy="184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ctr">
            <a:spAutoFit/>
          </a:bodyPr>
          <a:lstStyle/>
          <a:p>
            <a:pPr defTabSz="342900"/>
            <a:r>
              <a:rPr lang="de-DE" sz="750" dirty="0">
                <a:solidFill>
                  <a:schemeClr val="bg2">
                    <a:lumMod val="50000"/>
                  </a:schemeClr>
                </a:solidFill>
              </a:rPr>
              <a:t>Seite 16</a:t>
            </a:r>
          </a:p>
        </p:txBody>
      </p:sp>
      <p:grpSp>
        <p:nvGrpSpPr>
          <p:cNvPr id="3" name="Gruppieren 2"/>
          <p:cNvGrpSpPr/>
          <p:nvPr/>
        </p:nvGrpSpPr>
        <p:grpSpPr>
          <a:xfrm>
            <a:off x="4183801" y="2236090"/>
            <a:ext cx="3112160" cy="678247"/>
            <a:chOff x="4183801" y="2071498"/>
            <a:chExt cx="3665524" cy="798844"/>
          </a:xfrm>
        </p:grpSpPr>
        <p:pic>
          <p:nvPicPr>
            <p:cNvPr id="53" name="Grafik 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9697" y="2072944"/>
              <a:ext cx="1055503" cy="791628"/>
            </a:xfrm>
            <a:prstGeom prst="rect">
              <a:avLst/>
            </a:prstGeom>
          </p:spPr>
        </p:pic>
        <p:pic>
          <p:nvPicPr>
            <p:cNvPr id="54" name="Grafik 53"/>
            <p:cNvPicPr>
              <a:picLocks noChangeAspect="1"/>
            </p:cNvPicPr>
            <p:nvPr/>
          </p:nvPicPr>
          <p:blipFill rotWithShape="1">
            <a:blip r:embed="rId4" cstate="print">
              <a:extLst>
                <a:ext uri="{28A0092B-C50C-407E-A947-70E740481C1C}">
                  <a14:useLocalDpi xmlns:a14="http://schemas.microsoft.com/office/drawing/2010/main" val="0"/>
                </a:ext>
              </a:extLst>
            </a:blip>
            <a:srcRect t="22102" r="16675" b="15485"/>
            <a:stretch/>
          </p:blipFill>
          <p:spPr>
            <a:xfrm>
              <a:off x="6427340" y="2071498"/>
              <a:ext cx="1421985" cy="798844"/>
            </a:xfrm>
            <a:prstGeom prst="rect">
              <a:avLst/>
            </a:prstGeom>
          </p:spPr>
        </p:pic>
        <p:pic>
          <p:nvPicPr>
            <p:cNvPr id="55" name="Grafik 54"/>
            <p:cNvPicPr>
              <a:picLocks noChangeAspect="1"/>
            </p:cNvPicPr>
            <p:nvPr/>
          </p:nvPicPr>
          <p:blipFill rotWithShape="1">
            <a:blip r:embed="rId5" cstate="print">
              <a:extLst>
                <a:ext uri="{28A0092B-C50C-407E-A947-70E740481C1C}">
                  <a14:useLocalDpi xmlns:a14="http://schemas.microsoft.com/office/drawing/2010/main" val="0"/>
                </a:ext>
              </a:extLst>
            </a:blip>
            <a:srcRect l="20943" r="24356"/>
            <a:stretch/>
          </p:blipFill>
          <p:spPr>
            <a:xfrm rot="5400000">
              <a:off x="4331357" y="1923942"/>
              <a:ext cx="795271" cy="1090384"/>
            </a:xfrm>
            <a:prstGeom prst="rect">
              <a:avLst/>
            </a:prstGeom>
          </p:spPr>
        </p:pic>
      </p:grpSp>
      <p:grpSp>
        <p:nvGrpSpPr>
          <p:cNvPr id="4" name="Gruppieren 3"/>
          <p:cNvGrpSpPr/>
          <p:nvPr/>
        </p:nvGrpSpPr>
        <p:grpSpPr>
          <a:xfrm>
            <a:off x="4174926" y="2963353"/>
            <a:ext cx="3121036" cy="734753"/>
            <a:chOff x="97277" y="3831459"/>
            <a:chExt cx="3642573" cy="857533"/>
          </a:xfrm>
        </p:grpSpPr>
        <p:pic>
          <p:nvPicPr>
            <p:cNvPr id="57" name="Grafik 56"/>
            <p:cNvPicPr>
              <a:picLocks noChangeAspect="1"/>
            </p:cNvPicPr>
            <p:nvPr/>
          </p:nvPicPr>
          <p:blipFill rotWithShape="1">
            <a:blip r:embed="rId6" cstate="print">
              <a:extLst>
                <a:ext uri="{28A0092B-C50C-407E-A947-70E740481C1C}">
                  <a14:useLocalDpi xmlns:a14="http://schemas.microsoft.com/office/drawing/2010/main" val="0"/>
                </a:ext>
              </a:extLst>
            </a:blip>
            <a:srcRect r="29442"/>
            <a:stretch/>
          </p:blipFill>
          <p:spPr>
            <a:xfrm rot="5400000">
              <a:off x="124263" y="3804474"/>
              <a:ext cx="857252" cy="911223"/>
            </a:xfrm>
            <a:prstGeom prst="rect">
              <a:avLst/>
            </a:prstGeom>
          </p:spPr>
        </p:pic>
        <p:pic>
          <p:nvPicPr>
            <p:cNvPr id="58" name="Grafik 57"/>
            <p:cNvPicPr>
              <a:picLocks noChangeAspect="1"/>
            </p:cNvPicPr>
            <p:nvPr/>
          </p:nvPicPr>
          <p:blipFill rotWithShape="1">
            <a:blip r:embed="rId7" cstate="print">
              <a:extLst>
                <a:ext uri="{28A0092B-C50C-407E-A947-70E740481C1C}">
                  <a14:useLocalDpi xmlns:a14="http://schemas.microsoft.com/office/drawing/2010/main" val="0"/>
                </a:ext>
              </a:extLst>
            </a:blip>
            <a:srcRect r="26571"/>
            <a:stretch/>
          </p:blipFill>
          <p:spPr>
            <a:xfrm rot="5400000">
              <a:off x="2873428" y="3822290"/>
              <a:ext cx="857253" cy="875591"/>
            </a:xfrm>
            <a:prstGeom prst="rect">
              <a:avLst/>
            </a:prstGeom>
          </p:spPr>
        </p:pic>
        <p:pic>
          <p:nvPicPr>
            <p:cNvPr id="59" name="image16.jpeg"/>
            <p:cNvPicPr>
              <a:picLocks noChangeAspect="1"/>
            </p:cNvPicPr>
            <p:nvPr/>
          </p:nvPicPr>
          <p:blipFill>
            <a:blip r:embed="rId8">
              <a:extLst/>
            </a:blip>
            <a:srcRect b="31869"/>
            <a:stretch>
              <a:fillRect/>
            </a:stretch>
          </p:blipFill>
          <p:spPr>
            <a:xfrm flipH="1">
              <a:off x="1086555" y="3831459"/>
              <a:ext cx="1718639" cy="857533"/>
            </a:xfrm>
            <a:prstGeom prst="rect">
              <a:avLst/>
            </a:prstGeom>
            <a:ln w="12700" cap="flat">
              <a:noFill/>
              <a:miter lim="400000"/>
            </a:ln>
            <a:effectLst/>
          </p:spPr>
        </p:pic>
      </p:grpSp>
      <p:grpSp>
        <p:nvGrpSpPr>
          <p:cNvPr id="6" name="Gruppieren 5"/>
          <p:cNvGrpSpPr/>
          <p:nvPr/>
        </p:nvGrpSpPr>
        <p:grpSpPr>
          <a:xfrm>
            <a:off x="4174740" y="4861401"/>
            <a:ext cx="3121221" cy="755580"/>
            <a:chOff x="2488891" y="4299671"/>
            <a:chExt cx="2746109" cy="670216"/>
          </a:xfrm>
        </p:grpSpPr>
        <p:pic>
          <p:nvPicPr>
            <p:cNvPr id="66" name="Grafik 6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88891" y="4302678"/>
              <a:ext cx="889612" cy="667209"/>
            </a:xfrm>
            <a:prstGeom prst="rect">
              <a:avLst/>
            </a:prstGeom>
          </p:spPr>
        </p:pic>
        <p:pic>
          <p:nvPicPr>
            <p:cNvPr id="67" name="Grafik 6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49749" y="4299671"/>
              <a:ext cx="885251" cy="668151"/>
            </a:xfrm>
            <a:prstGeom prst="rect">
              <a:avLst/>
            </a:prstGeom>
          </p:spPr>
        </p:pic>
        <p:pic>
          <p:nvPicPr>
            <p:cNvPr id="68" name="Grafik 67"/>
            <p:cNvPicPr>
              <a:picLocks noChangeAspect="1"/>
            </p:cNvPicPr>
            <p:nvPr/>
          </p:nvPicPr>
          <p:blipFill rotWithShape="1">
            <a:blip r:embed="rId11" cstate="print">
              <a:extLst>
                <a:ext uri="{28A0092B-C50C-407E-A947-70E740481C1C}">
                  <a14:useLocalDpi xmlns:a14="http://schemas.microsoft.com/office/drawing/2010/main" val="0"/>
                </a:ext>
              </a:extLst>
            </a:blip>
            <a:srcRect t="16322" r="13793"/>
            <a:stretch/>
          </p:blipFill>
          <p:spPr>
            <a:xfrm>
              <a:off x="3406459" y="4301461"/>
              <a:ext cx="915334" cy="666361"/>
            </a:xfrm>
            <a:prstGeom prst="rect">
              <a:avLst/>
            </a:prstGeom>
          </p:spPr>
        </p:pic>
      </p:grpSp>
      <p:grpSp>
        <p:nvGrpSpPr>
          <p:cNvPr id="8" name="Gruppieren 7"/>
          <p:cNvGrpSpPr/>
          <p:nvPr/>
        </p:nvGrpSpPr>
        <p:grpSpPr>
          <a:xfrm>
            <a:off x="4179371" y="3730750"/>
            <a:ext cx="3124403" cy="1079115"/>
            <a:chOff x="4179371" y="3566158"/>
            <a:chExt cx="4255763" cy="1469867"/>
          </a:xfrm>
        </p:grpSpPr>
        <p:pic>
          <p:nvPicPr>
            <p:cNvPr id="61" name="Grafik 6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6011373" y="3754319"/>
              <a:ext cx="1463363" cy="1087046"/>
            </a:xfrm>
            <a:prstGeom prst="rect">
              <a:avLst/>
            </a:prstGeom>
          </p:spPr>
        </p:pic>
        <p:pic>
          <p:nvPicPr>
            <p:cNvPr id="62" name="Grafik 61"/>
            <p:cNvPicPr>
              <a:picLocks noChangeAspect="1"/>
            </p:cNvPicPr>
            <p:nvPr/>
          </p:nvPicPr>
          <p:blipFill rotWithShape="1">
            <a:blip r:embed="rId13" cstate="print">
              <a:extLst>
                <a:ext uri="{28A0092B-C50C-407E-A947-70E740481C1C}">
                  <a14:useLocalDpi xmlns:a14="http://schemas.microsoft.com/office/drawing/2010/main" val="0"/>
                </a:ext>
              </a:extLst>
            </a:blip>
            <a:srcRect l="21986" t="28549" r="8414" b="20273"/>
            <a:stretch/>
          </p:blipFill>
          <p:spPr>
            <a:xfrm rot="5400000">
              <a:off x="5003595" y="3898189"/>
              <a:ext cx="1463363" cy="799302"/>
            </a:xfrm>
            <a:prstGeom prst="rect">
              <a:avLst/>
            </a:prstGeom>
          </p:spPr>
        </p:pic>
        <p:pic>
          <p:nvPicPr>
            <p:cNvPr id="63" name="Grafik 6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3990376" y="3755153"/>
              <a:ext cx="1469866" cy="1091876"/>
            </a:xfrm>
            <a:prstGeom prst="rect">
              <a:avLst/>
            </a:prstGeom>
          </p:spPr>
        </p:pic>
        <p:pic>
          <p:nvPicPr>
            <p:cNvPr id="74" name="Grafik 7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5400000">
              <a:off x="7149002" y="3749893"/>
              <a:ext cx="1469865" cy="1102399"/>
            </a:xfrm>
            <a:prstGeom prst="rect">
              <a:avLst/>
            </a:prstGeom>
          </p:spPr>
        </p:pic>
      </p:grpSp>
      <p:grpSp>
        <p:nvGrpSpPr>
          <p:cNvPr id="2" name="Gruppieren 1"/>
          <p:cNvGrpSpPr/>
          <p:nvPr/>
        </p:nvGrpSpPr>
        <p:grpSpPr>
          <a:xfrm>
            <a:off x="4179371" y="480887"/>
            <a:ext cx="3124403" cy="912313"/>
            <a:chOff x="4179371" y="67973"/>
            <a:chExt cx="4194042" cy="1224643"/>
          </a:xfrm>
        </p:grpSpPr>
        <p:pic>
          <p:nvPicPr>
            <p:cNvPr id="56" name="Grafik 5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179371" y="67973"/>
              <a:ext cx="1469572" cy="1224643"/>
            </a:xfrm>
            <a:prstGeom prst="rect">
              <a:avLst/>
            </a:prstGeom>
          </p:spPr>
        </p:pic>
        <p:pic>
          <p:nvPicPr>
            <p:cNvPr id="60" name="Grafik 5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713082" y="67973"/>
              <a:ext cx="1632858" cy="1224643"/>
            </a:xfrm>
            <a:prstGeom prst="rect">
              <a:avLst/>
            </a:prstGeom>
          </p:spPr>
        </p:pic>
        <p:pic>
          <p:nvPicPr>
            <p:cNvPr id="64" name="Grafik 63"/>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410474" y="67973"/>
              <a:ext cx="962939" cy="1224643"/>
            </a:xfrm>
            <a:prstGeom prst="rect">
              <a:avLst/>
            </a:prstGeom>
          </p:spPr>
        </p:pic>
      </p:grpSp>
      <p:grpSp>
        <p:nvGrpSpPr>
          <p:cNvPr id="5" name="Gruppieren 4"/>
          <p:cNvGrpSpPr/>
          <p:nvPr/>
        </p:nvGrpSpPr>
        <p:grpSpPr>
          <a:xfrm>
            <a:off x="4178500" y="1439940"/>
            <a:ext cx="3108078" cy="754615"/>
            <a:chOff x="4310783" y="632370"/>
            <a:chExt cx="4678316" cy="1135856"/>
          </a:xfrm>
        </p:grpSpPr>
        <p:pic>
          <p:nvPicPr>
            <p:cNvPr id="69" name="Grafik 6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310783" y="632370"/>
              <a:ext cx="1319893" cy="1135856"/>
            </a:xfrm>
            <a:prstGeom prst="rect">
              <a:avLst/>
            </a:prstGeom>
          </p:spPr>
        </p:pic>
        <p:pic>
          <p:nvPicPr>
            <p:cNvPr id="73" name="Grafik 7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698505" y="638548"/>
              <a:ext cx="1506237" cy="1129678"/>
            </a:xfrm>
            <a:prstGeom prst="rect">
              <a:avLst/>
            </a:prstGeom>
          </p:spPr>
        </p:pic>
        <p:pic>
          <p:nvPicPr>
            <p:cNvPr id="75" name="Grafik 74"/>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7262185" y="636524"/>
              <a:ext cx="1726914" cy="1131702"/>
            </a:xfrm>
            <a:prstGeom prst="rect">
              <a:avLst/>
            </a:prstGeom>
          </p:spPr>
        </p:pic>
      </p:grpSp>
      <p:grpSp>
        <p:nvGrpSpPr>
          <p:cNvPr id="9" name="Gruppieren 8"/>
          <p:cNvGrpSpPr/>
          <p:nvPr/>
        </p:nvGrpSpPr>
        <p:grpSpPr>
          <a:xfrm>
            <a:off x="4170059" y="5672451"/>
            <a:ext cx="3116519" cy="845914"/>
            <a:chOff x="4170059" y="5672451"/>
            <a:chExt cx="3291445" cy="893394"/>
          </a:xfrm>
        </p:grpSpPr>
        <p:pic>
          <p:nvPicPr>
            <p:cNvPr id="70" name="Grafik 69"/>
            <p:cNvPicPr>
              <a:picLocks noChangeAspect="1"/>
            </p:cNvPicPr>
            <p:nvPr/>
          </p:nvPicPr>
          <p:blipFill rotWithShape="1">
            <a:blip r:embed="rId22" cstate="print">
              <a:extLst>
                <a:ext uri="{28A0092B-C50C-407E-A947-70E740481C1C}">
                  <a14:useLocalDpi xmlns:a14="http://schemas.microsoft.com/office/drawing/2010/main" val="0"/>
                </a:ext>
              </a:extLst>
            </a:blip>
            <a:srcRect l="18807" t="25654" r="18827" b="17731"/>
            <a:stretch/>
          </p:blipFill>
          <p:spPr>
            <a:xfrm>
              <a:off x="4170059" y="5672451"/>
              <a:ext cx="1312171" cy="893394"/>
            </a:xfrm>
            <a:prstGeom prst="rect">
              <a:avLst/>
            </a:prstGeom>
          </p:spPr>
        </p:pic>
        <p:pic>
          <p:nvPicPr>
            <p:cNvPr id="71" name="Grafik 70"/>
            <p:cNvPicPr>
              <a:picLocks noChangeAspect="1"/>
            </p:cNvPicPr>
            <p:nvPr/>
          </p:nvPicPr>
          <p:blipFill rotWithShape="1">
            <a:blip r:embed="rId23" cstate="print">
              <a:extLst>
                <a:ext uri="{28A0092B-C50C-407E-A947-70E740481C1C}">
                  <a14:useLocalDpi xmlns:a14="http://schemas.microsoft.com/office/drawing/2010/main" val="0"/>
                </a:ext>
              </a:extLst>
            </a:blip>
            <a:srcRect r="19941"/>
            <a:stretch/>
          </p:blipFill>
          <p:spPr>
            <a:xfrm rot="5400000">
              <a:off x="5507248" y="5715401"/>
              <a:ext cx="878191" cy="822698"/>
            </a:xfrm>
            <a:prstGeom prst="rect">
              <a:avLst/>
            </a:prstGeom>
          </p:spPr>
        </p:pic>
        <p:pic>
          <p:nvPicPr>
            <p:cNvPr id="76" name="Grafik 75"/>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6396751" y="5675605"/>
              <a:ext cx="1064753" cy="890240"/>
            </a:xfrm>
            <a:prstGeom prst="rect">
              <a:avLst/>
            </a:prstGeom>
          </p:spPr>
        </p:pic>
      </p:grpSp>
      <p:sp>
        <p:nvSpPr>
          <p:cNvPr id="78" name="Shape 50">
            <a:extLst>
              <a:ext uri="{FF2B5EF4-FFF2-40B4-BE49-F238E27FC236}">
                <a16:creationId xmlns:a16="http://schemas.microsoft.com/office/drawing/2014/main" id="{0ACEE7F5-D64F-49BB-9D71-1C7384F85588}"/>
              </a:ext>
            </a:extLst>
          </p:cNvPr>
          <p:cNvSpPr>
            <a:spLocks noGrp="1"/>
          </p:cNvSpPr>
          <p:nvPr>
            <p:ph type="title"/>
          </p:nvPr>
        </p:nvSpPr>
        <p:spPr>
          <a:xfrm>
            <a:off x="871935" y="568324"/>
            <a:ext cx="2881511" cy="485775"/>
          </a:xfrm>
          <a:prstGeom prst="rect">
            <a:avLst/>
          </a:prstGeom>
          <a:effectLst/>
        </p:spPr>
        <p:txBody>
          <a:bodyPr>
            <a:normAutofit/>
          </a:bodyPr>
          <a:lstStyle/>
          <a:p>
            <a:pPr algn="ctr">
              <a:defRPr sz="2000"/>
            </a:pPr>
            <a:r>
              <a:rPr lang="de-DE" dirty="0"/>
              <a:t>5   Datenaufnahme</a:t>
            </a:r>
            <a:endParaRPr dirty="0"/>
          </a:p>
        </p:txBody>
      </p:sp>
      <p:sp>
        <p:nvSpPr>
          <p:cNvPr id="72" name="Shape 50">
            <a:extLst>
              <a:ext uri="{FF2B5EF4-FFF2-40B4-BE49-F238E27FC236}">
                <a16:creationId xmlns:a16="http://schemas.microsoft.com/office/drawing/2014/main" id="{6A08760F-3B9A-4410-BE7F-D51AF128A3AC}"/>
              </a:ext>
            </a:extLst>
          </p:cNvPr>
          <p:cNvSpPr txBox="1">
            <a:spLocks/>
          </p:cNvSpPr>
          <p:nvPr/>
        </p:nvSpPr>
        <p:spPr>
          <a:xfrm>
            <a:off x="871934" y="1155698"/>
            <a:ext cx="2881511" cy="485775"/>
          </a:xfrm>
          <a:prstGeom prst="rect">
            <a:avLst/>
          </a:prstGeom>
          <a:ln w="12700">
            <a:miter lim="400000"/>
          </a:ln>
          <a:effectLst/>
          <a:extLst>
            <a:ext uri="{C572A759-6A51-4108-AA02-DFA0A04FC94B}">
              <ma14:wrappingTextBoxFlag xmlns:ma14="http://schemas.microsoft.com/office/mac/drawingml/2011/main" xmlns="" val="1"/>
            </a:ext>
          </a:extLst>
        </p:spPr>
        <p:txBody>
          <a:bodyPr lIns="45719" rIns="45719" anchor="b">
            <a:normAutofit/>
          </a:bodyPr>
          <a:lstStyle>
            <a:lvl1pPr marL="0" marR="0" indent="0" algn="ctr" defTabSz="342900" rtl="0" latinLnBrk="0">
              <a:lnSpc>
                <a:spcPct val="100000"/>
              </a:lnSpc>
              <a:spcBef>
                <a:spcPts val="0"/>
              </a:spcBef>
              <a:spcAft>
                <a:spcPts val="0"/>
              </a:spcAft>
              <a:buClrTx/>
              <a:buSzTx/>
              <a:buFontTx/>
              <a:buNone/>
              <a:tabLst/>
              <a:defRPr sz="2000" b="1" i="0" u="none" strike="noStrike" cap="none" spc="0" baseline="0">
                <a:ln>
                  <a:noFill/>
                </a:ln>
                <a:solidFill>
                  <a:srgbClr val="FFFFFF"/>
                </a:solidFill>
                <a:uFillTx/>
                <a:latin typeface="+mj-lt"/>
                <a:ea typeface="+mj-ea"/>
                <a:cs typeface="+mj-cs"/>
                <a:sym typeface="Century Gothic"/>
              </a:defRPr>
            </a:lvl1pPr>
            <a:lvl2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2pPr>
            <a:lvl3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3pPr>
            <a:lvl4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4pPr>
            <a:lvl5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5pPr>
            <a:lvl6pPr marL="0" marR="0" indent="3429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6pPr>
            <a:lvl7pPr marL="0" marR="0" indent="6858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7pPr>
            <a:lvl8pPr marL="0" marR="0" indent="10287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8pPr>
            <a:lvl9pPr marL="0" marR="0" indent="13716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9pPr>
          </a:lstStyle>
          <a:p>
            <a:pPr hangingPunct="1">
              <a:defRPr sz="2000"/>
            </a:pPr>
            <a:r>
              <a:rPr lang="de-DE" sz="1600" dirty="0"/>
              <a:t>5.2 Gebäude von außen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hape 269"/>
          <p:cNvSpPr/>
          <p:nvPr/>
        </p:nvSpPr>
        <p:spPr>
          <a:xfrm>
            <a:off x="871140" y="3995083"/>
            <a:ext cx="2883100" cy="2292935"/>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spAutoFit/>
          </a:bodyPr>
          <a:lstStyle/>
          <a:p>
            <a:pPr marL="85725" indent="-85725">
              <a:buClr>
                <a:srgbClr val="94C627"/>
              </a:buClr>
              <a:buSzPct val="100000"/>
              <a:buFont typeface="Arial"/>
              <a:buChar char="•"/>
              <a:defRPr sz="1200">
                <a:solidFill>
                  <a:srgbClr val="000000"/>
                </a:solidFill>
              </a:defRPr>
            </a:pPr>
            <a:r>
              <a:rPr lang="de-DE" sz="1100" dirty="0"/>
              <a:t>Die </a:t>
            </a:r>
            <a:r>
              <a:rPr lang="de-DE" sz="1100" b="1" dirty="0"/>
              <a:t>Baujahre </a:t>
            </a:r>
            <a:r>
              <a:rPr lang="de-DE" sz="1100" dirty="0"/>
              <a:t>(DDM) werden in Baualtersklassen der IWU-Typologie eingeteilt. Da die Schätzungen vor Ort ungenau sein können, sind hier Mehrfachnennungen möglich, allerdings nur in aufeinanderfolgenden Altersklassen.</a:t>
            </a:r>
          </a:p>
          <a:p>
            <a:pPr marL="85725" indent="-85725">
              <a:defRPr sz="1200">
                <a:solidFill>
                  <a:srgbClr val="000000"/>
                </a:solidFill>
              </a:defRPr>
            </a:pPr>
            <a:endParaRPr lang="de-DE" sz="1100" dirty="0"/>
          </a:p>
          <a:p>
            <a:pPr marL="85725" indent="-85725">
              <a:buClr>
                <a:srgbClr val="94C627"/>
              </a:buClr>
              <a:buSzPct val="100000"/>
              <a:buFont typeface="Arial"/>
              <a:buChar char="•"/>
              <a:defRPr sz="1200">
                <a:solidFill>
                  <a:srgbClr val="000000"/>
                </a:solidFill>
              </a:defRPr>
            </a:pPr>
            <a:r>
              <a:rPr lang="de-DE" sz="1100" dirty="0"/>
              <a:t>Das Feld</a:t>
            </a:r>
            <a:r>
              <a:rPr lang="de-DE" sz="1100" b="1" dirty="0"/>
              <a:t> Datenquelle </a:t>
            </a:r>
            <a:r>
              <a:rPr lang="de-DE" sz="1100" dirty="0"/>
              <a:t>(DDM) muss ausgewählt sein, um bei der Auswertung zu wissen, wie verlässlich die Einschätzung des Baujahres ist.</a:t>
            </a:r>
          </a:p>
          <a:p>
            <a:pPr marL="85725" indent="-85725">
              <a:buClr>
                <a:srgbClr val="94C627"/>
              </a:buClr>
              <a:buSzPct val="100000"/>
              <a:buFont typeface="Arial"/>
              <a:buChar char="•"/>
              <a:defRPr sz="1200">
                <a:solidFill>
                  <a:srgbClr val="000000"/>
                </a:solidFill>
              </a:defRPr>
            </a:pPr>
            <a:endParaRPr lang="de-DE" sz="1100" dirty="0"/>
          </a:p>
        </p:txBody>
      </p:sp>
      <p:pic>
        <p:nvPicPr>
          <p:cNvPr id="270" name="image7-small.jpeg"/>
          <p:cNvPicPr>
            <a:picLocks noChangeAspect="1"/>
          </p:cNvPicPr>
          <p:nvPr/>
        </p:nvPicPr>
        <p:blipFill>
          <a:blip r:embed="rId2">
            <a:extLst/>
          </a:blip>
          <a:srcRect l="2140" t="18490" r="48425" b="78062"/>
          <a:stretch>
            <a:fillRect/>
          </a:stretch>
        </p:blipFill>
        <p:spPr>
          <a:xfrm>
            <a:off x="1034186" y="3036628"/>
            <a:ext cx="2586039" cy="434579"/>
          </a:xfrm>
          <a:prstGeom prst="rect">
            <a:avLst/>
          </a:prstGeom>
          <a:ln w="12700">
            <a:miter lim="400000"/>
          </a:ln>
        </p:spPr>
      </p:pic>
      <p:sp>
        <p:nvSpPr>
          <p:cNvPr id="272" name="Shape 272"/>
          <p:cNvSpPr/>
          <p:nvPr/>
        </p:nvSpPr>
        <p:spPr>
          <a:xfrm>
            <a:off x="1845610" y="2364195"/>
            <a:ext cx="1543050" cy="23083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spcBef>
                <a:spcPts val="600"/>
              </a:spcBef>
              <a:defRPr sz="1000">
                <a:solidFill>
                  <a:srgbClr val="000000"/>
                </a:solidFill>
              </a:defRPr>
            </a:lvl1pPr>
          </a:lstStyle>
          <a:p>
            <a:r>
              <a:rPr lang="de-DE" sz="900" dirty="0"/>
              <a:t>Baujahr</a:t>
            </a:r>
          </a:p>
        </p:txBody>
      </p:sp>
      <p:sp>
        <p:nvSpPr>
          <p:cNvPr id="273" name="Shape 273"/>
          <p:cNvSpPr/>
          <p:nvPr/>
        </p:nvSpPr>
        <p:spPr>
          <a:xfrm>
            <a:off x="2979007" y="2667923"/>
            <a:ext cx="1" cy="541735"/>
          </a:xfrm>
          <a:prstGeom prst="line">
            <a:avLst/>
          </a:prstGeom>
          <a:ln w="19050" cap="rnd">
            <a:solidFill>
              <a:srgbClr val="000000"/>
            </a:solidFill>
            <a:tailEnd type="triangle"/>
          </a:ln>
        </p:spPr>
        <p:txBody>
          <a:bodyPr lIns="34289" rIns="34289"/>
          <a:lstStyle/>
          <a:p>
            <a:endParaRPr sz="1350"/>
          </a:p>
        </p:txBody>
      </p:sp>
      <p:sp>
        <p:nvSpPr>
          <p:cNvPr id="274" name="Shape 274"/>
          <p:cNvSpPr/>
          <p:nvPr/>
        </p:nvSpPr>
        <p:spPr>
          <a:xfrm>
            <a:off x="2968290" y="2666368"/>
            <a:ext cx="1408510" cy="203133"/>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lnSpc>
                <a:spcPct val="80000"/>
              </a:lnSpc>
              <a:spcBef>
                <a:spcPts val="600"/>
              </a:spcBef>
              <a:defRPr sz="1000">
                <a:solidFill>
                  <a:srgbClr val="000000"/>
                </a:solidFill>
              </a:defRPr>
            </a:lvl1pPr>
          </a:lstStyle>
          <a:p>
            <a:r>
              <a:rPr lang="de-DE" sz="900" dirty="0"/>
              <a:t>Anmerkungen</a:t>
            </a:r>
          </a:p>
        </p:txBody>
      </p:sp>
      <p:sp>
        <p:nvSpPr>
          <p:cNvPr id="275" name="Shape 275"/>
          <p:cNvSpPr/>
          <p:nvPr/>
        </p:nvSpPr>
        <p:spPr>
          <a:xfrm flipH="1">
            <a:off x="1571157" y="3144975"/>
            <a:ext cx="270272" cy="1"/>
          </a:xfrm>
          <a:prstGeom prst="line">
            <a:avLst/>
          </a:prstGeom>
          <a:ln w="19050" cap="rnd">
            <a:solidFill>
              <a:srgbClr val="000000"/>
            </a:solidFill>
            <a:tailEnd type="triangle"/>
          </a:ln>
        </p:spPr>
        <p:txBody>
          <a:bodyPr lIns="34289" rIns="34289"/>
          <a:lstStyle/>
          <a:p>
            <a:endParaRPr sz="1350"/>
          </a:p>
        </p:txBody>
      </p:sp>
      <p:sp>
        <p:nvSpPr>
          <p:cNvPr id="276" name="Shape 276"/>
          <p:cNvSpPr/>
          <p:nvPr/>
        </p:nvSpPr>
        <p:spPr>
          <a:xfrm>
            <a:off x="1841430" y="2450840"/>
            <a:ext cx="4763" cy="691754"/>
          </a:xfrm>
          <a:prstGeom prst="line">
            <a:avLst/>
          </a:prstGeom>
          <a:ln w="19050" cap="rnd">
            <a:solidFill>
              <a:srgbClr val="000000"/>
            </a:solidFill>
          </a:ln>
        </p:spPr>
        <p:txBody>
          <a:bodyPr lIns="34289" rIns="34289"/>
          <a:lstStyle/>
          <a:p>
            <a:endParaRPr sz="1350"/>
          </a:p>
        </p:txBody>
      </p:sp>
      <p:sp>
        <p:nvSpPr>
          <p:cNvPr id="277" name="Shape 277"/>
          <p:cNvSpPr/>
          <p:nvPr/>
        </p:nvSpPr>
        <p:spPr>
          <a:xfrm flipV="1">
            <a:off x="721050" y="3468824"/>
            <a:ext cx="3026570" cy="5954"/>
          </a:xfrm>
          <a:prstGeom prst="line">
            <a:avLst/>
          </a:prstGeom>
          <a:ln w="19050" cap="rnd">
            <a:solidFill>
              <a:srgbClr val="808080"/>
            </a:solidFill>
            <a:prstDash val="sysDash"/>
          </a:ln>
        </p:spPr>
        <p:txBody>
          <a:bodyPr lIns="34289" rIns="34289"/>
          <a:lstStyle/>
          <a:p>
            <a:endParaRPr sz="1350"/>
          </a:p>
        </p:txBody>
      </p:sp>
      <p:sp>
        <p:nvSpPr>
          <p:cNvPr id="278" name="Shape 278"/>
          <p:cNvSpPr/>
          <p:nvPr/>
        </p:nvSpPr>
        <p:spPr>
          <a:xfrm>
            <a:off x="747245" y="3027102"/>
            <a:ext cx="3027761" cy="5954"/>
          </a:xfrm>
          <a:prstGeom prst="line">
            <a:avLst/>
          </a:prstGeom>
          <a:ln w="19050" cap="rnd">
            <a:solidFill>
              <a:srgbClr val="808080"/>
            </a:solidFill>
            <a:prstDash val="sysDash"/>
          </a:ln>
        </p:spPr>
        <p:txBody>
          <a:bodyPr lIns="34289" rIns="34289"/>
          <a:lstStyle/>
          <a:p>
            <a:endParaRPr sz="1350"/>
          </a:p>
        </p:txBody>
      </p:sp>
      <p:sp>
        <p:nvSpPr>
          <p:cNvPr id="279" name="Shape 279"/>
          <p:cNvSpPr/>
          <p:nvPr/>
        </p:nvSpPr>
        <p:spPr>
          <a:xfrm>
            <a:off x="2067285" y="2590220"/>
            <a:ext cx="1543051" cy="23083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spcBef>
                <a:spcPts val="600"/>
              </a:spcBef>
              <a:defRPr sz="1000">
                <a:solidFill>
                  <a:srgbClr val="000000"/>
                </a:solidFill>
              </a:defRPr>
            </a:lvl1pPr>
          </a:lstStyle>
          <a:p>
            <a:r>
              <a:rPr lang="de-DE" sz="900" dirty="0"/>
              <a:t>Datenquelle</a:t>
            </a:r>
          </a:p>
        </p:txBody>
      </p:sp>
      <p:sp>
        <p:nvSpPr>
          <p:cNvPr id="280" name="Shape 280"/>
          <p:cNvSpPr/>
          <p:nvPr/>
        </p:nvSpPr>
        <p:spPr>
          <a:xfrm flipH="1">
            <a:off x="1517580" y="3408103"/>
            <a:ext cx="522685" cy="0"/>
          </a:xfrm>
          <a:prstGeom prst="line">
            <a:avLst/>
          </a:prstGeom>
          <a:ln w="19050" cap="rnd">
            <a:solidFill>
              <a:srgbClr val="000000"/>
            </a:solidFill>
            <a:tailEnd type="triangle"/>
          </a:ln>
        </p:spPr>
        <p:txBody>
          <a:bodyPr lIns="34289" rIns="34289"/>
          <a:lstStyle/>
          <a:p>
            <a:endParaRPr sz="1350"/>
          </a:p>
        </p:txBody>
      </p:sp>
      <p:sp>
        <p:nvSpPr>
          <p:cNvPr id="281" name="Shape 281"/>
          <p:cNvSpPr/>
          <p:nvPr/>
        </p:nvSpPr>
        <p:spPr>
          <a:xfrm>
            <a:off x="2040264" y="2680631"/>
            <a:ext cx="1" cy="727472"/>
          </a:xfrm>
          <a:prstGeom prst="line">
            <a:avLst/>
          </a:prstGeom>
          <a:ln w="19050" cap="rnd">
            <a:solidFill>
              <a:srgbClr val="000000"/>
            </a:solidFill>
          </a:ln>
        </p:spPr>
        <p:txBody>
          <a:bodyPr lIns="34289" rIns="34289"/>
          <a:lstStyle/>
          <a:p>
            <a:endParaRPr sz="1350"/>
          </a:p>
        </p:txBody>
      </p:sp>
      <p:sp>
        <p:nvSpPr>
          <p:cNvPr id="310" name="Shape 310"/>
          <p:cNvSpPr/>
          <p:nvPr/>
        </p:nvSpPr>
        <p:spPr>
          <a:xfrm flipH="1" flipV="1">
            <a:off x="3617843" y="2956857"/>
            <a:ext cx="13097" cy="666751"/>
          </a:xfrm>
          <a:prstGeom prst="line">
            <a:avLst/>
          </a:prstGeom>
          <a:ln w="19050" cap="rnd">
            <a:solidFill>
              <a:srgbClr val="808080"/>
            </a:solidFill>
            <a:prstDash val="sysDash"/>
          </a:ln>
        </p:spPr>
        <p:txBody>
          <a:bodyPr lIns="34289" rIns="34289"/>
          <a:lstStyle/>
          <a:p>
            <a:endParaRPr sz="1350"/>
          </a:p>
        </p:txBody>
      </p:sp>
      <p:sp>
        <p:nvSpPr>
          <p:cNvPr id="311" name="Shape 311"/>
          <p:cNvSpPr/>
          <p:nvPr/>
        </p:nvSpPr>
        <p:spPr>
          <a:xfrm>
            <a:off x="8584690" y="443601"/>
            <a:ext cx="856682" cy="646331"/>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nchor="ctr">
            <a:spAutoFit/>
          </a:bodyPr>
          <a:lstStyle>
            <a:lvl1pPr>
              <a:spcBef>
                <a:spcPts val="600"/>
              </a:spcBef>
              <a:defRPr sz="1000">
                <a:solidFill>
                  <a:srgbClr val="000000"/>
                </a:solidFill>
              </a:defRPr>
            </a:lvl1pPr>
          </a:lstStyle>
          <a:p>
            <a:r>
              <a:rPr lang="de-DE" sz="900" dirty="0"/>
              <a:t>Gebäude bis 1918 in Fachwerkbauweise</a:t>
            </a:r>
          </a:p>
        </p:txBody>
      </p:sp>
      <p:sp>
        <p:nvSpPr>
          <p:cNvPr id="312" name="Shape 312"/>
          <p:cNvSpPr/>
          <p:nvPr/>
        </p:nvSpPr>
        <p:spPr>
          <a:xfrm>
            <a:off x="8584689" y="3036628"/>
            <a:ext cx="2078831" cy="23083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spcBef>
                <a:spcPts val="600"/>
              </a:spcBef>
              <a:defRPr sz="1000">
                <a:solidFill>
                  <a:srgbClr val="000000"/>
                </a:solidFill>
              </a:defRPr>
            </a:lvl1pPr>
          </a:lstStyle>
          <a:p>
            <a:r>
              <a:rPr lang="de-DE" sz="900" dirty="0"/>
              <a:t>1919-1948</a:t>
            </a:r>
          </a:p>
        </p:txBody>
      </p:sp>
      <p:sp>
        <p:nvSpPr>
          <p:cNvPr id="313" name="Shape 313"/>
          <p:cNvSpPr/>
          <p:nvPr/>
        </p:nvSpPr>
        <p:spPr>
          <a:xfrm>
            <a:off x="8584689" y="4294606"/>
            <a:ext cx="2501504" cy="23083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spcBef>
                <a:spcPts val="600"/>
              </a:spcBef>
              <a:defRPr sz="1000">
                <a:solidFill>
                  <a:srgbClr val="000000"/>
                </a:solidFill>
              </a:defRPr>
            </a:lvl1pPr>
          </a:lstStyle>
          <a:p>
            <a:r>
              <a:rPr lang="de-DE" sz="900" dirty="0"/>
              <a:t>1949-1957</a:t>
            </a:r>
          </a:p>
        </p:txBody>
      </p:sp>
      <p:sp>
        <p:nvSpPr>
          <p:cNvPr id="314" name="Shape 314"/>
          <p:cNvSpPr/>
          <p:nvPr/>
        </p:nvSpPr>
        <p:spPr>
          <a:xfrm>
            <a:off x="8581187" y="5147216"/>
            <a:ext cx="1676401" cy="23083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spcBef>
                <a:spcPts val="600"/>
              </a:spcBef>
              <a:defRPr sz="1000">
                <a:solidFill>
                  <a:srgbClr val="000000"/>
                </a:solidFill>
              </a:defRPr>
            </a:lvl1pPr>
          </a:lstStyle>
          <a:p>
            <a:r>
              <a:rPr lang="de-DE" sz="900" dirty="0"/>
              <a:t>1958-1968</a:t>
            </a:r>
          </a:p>
        </p:txBody>
      </p:sp>
      <p:sp>
        <p:nvSpPr>
          <p:cNvPr id="59" name="Shape 311"/>
          <p:cNvSpPr/>
          <p:nvPr/>
        </p:nvSpPr>
        <p:spPr>
          <a:xfrm>
            <a:off x="8584689" y="1713225"/>
            <a:ext cx="856683" cy="369332"/>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nchor="ctr">
            <a:spAutoFit/>
          </a:bodyPr>
          <a:lstStyle>
            <a:lvl1pPr>
              <a:spcBef>
                <a:spcPts val="600"/>
              </a:spcBef>
              <a:defRPr sz="1000">
                <a:solidFill>
                  <a:srgbClr val="000000"/>
                </a:solidFill>
              </a:defRPr>
            </a:lvl1pPr>
          </a:lstStyle>
          <a:p>
            <a:r>
              <a:rPr lang="de-DE" sz="900" dirty="0"/>
              <a:t>Gebäude bis 1918</a:t>
            </a:r>
          </a:p>
        </p:txBody>
      </p:sp>
      <p:sp>
        <p:nvSpPr>
          <p:cNvPr id="58" name="Textfeld 57"/>
          <p:cNvSpPr txBox="1"/>
          <p:nvPr/>
        </p:nvSpPr>
        <p:spPr>
          <a:xfrm>
            <a:off x="9013031" y="6337626"/>
            <a:ext cx="426718" cy="184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ctr">
            <a:spAutoFit/>
          </a:bodyPr>
          <a:lstStyle/>
          <a:p>
            <a:pPr defTabSz="342900"/>
            <a:r>
              <a:rPr lang="de-DE" sz="750" dirty="0">
                <a:solidFill>
                  <a:schemeClr val="bg2">
                    <a:lumMod val="50000"/>
                  </a:schemeClr>
                </a:solidFill>
              </a:rPr>
              <a:t>Seite 17</a:t>
            </a:r>
          </a:p>
        </p:txBody>
      </p:sp>
      <p:grpSp>
        <p:nvGrpSpPr>
          <p:cNvPr id="7" name="Gruppieren 6"/>
          <p:cNvGrpSpPr/>
          <p:nvPr/>
        </p:nvGrpSpPr>
        <p:grpSpPr>
          <a:xfrm>
            <a:off x="4109071" y="443601"/>
            <a:ext cx="4377116" cy="1233159"/>
            <a:chOff x="4109071" y="207629"/>
            <a:chExt cx="4377116" cy="1233159"/>
          </a:xfrm>
        </p:grpSpPr>
        <p:pic>
          <p:nvPicPr>
            <p:cNvPr id="60" name="Grafik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5657337" y="361071"/>
              <a:ext cx="1227517" cy="920638"/>
            </a:xfrm>
            <a:prstGeom prst="rect">
              <a:avLst/>
            </a:prstGeom>
          </p:spPr>
        </p:pic>
        <p:pic>
          <p:nvPicPr>
            <p:cNvPr id="62" name="Grafik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09071" y="207629"/>
              <a:ext cx="1640416" cy="1230312"/>
            </a:xfrm>
            <a:prstGeom prst="rect">
              <a:avLst/>
            </a:prstGeom>
          </p:spPr>
        </p:pic>
        <p:pic>
          <p:nvPicPr>
            <p:cNvPr id="63" name="Grafik 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6642371" y="361774"/>
              <a:ext cx="1233159" cy="924869"/>
            </a:xfrm>
            <a:prstGeom prst="rect">
              <a:avLst/>
            </a:prstGeom>
          </p:spPr>
        </p:pic>
        <p:pic>
          <p:nvPicPr>
            <p:cNvPr id="64" name="Grafik 6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55800" y="207629"/>
              <a:ext cx="730387" cy="1230312"/>
            </a:xfrm>
            <a:prstGeom prst="rect">
              <a:avLst/>
            </a:prstGeom>
          </p:spPr>
        </p:pic>
      </p:grpSp>
      <p:pic>
        <p:nvPicPr>
          <p:cNvPr id="65" name="Grafik 6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09072" y="1714290"/>
            <a:ext cx="927789" cy="1310268"/>
          </a:xfrm>
          <a:prstGeom prst="rect">
            <a:avLst/>
          </a:prstGeom>
        </p:spPr>
      </p:pic>
      <p:pic>
        <p:nvPicPr>
          <p:cNvPr id="66" name="Grafik 6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00843" y="1714290"/>
            <a:ext cx="813832" cy="1308217"/>
          </a:xfrm>
          <a:prstGeom prst="rect">
            <a:avLst/>
          </a:prstGeom>
        </p:spPr>
      </p:pic>
      <p:pic>
        <p:nvPicPr>
          <p:cNvPr id="67" name="Grafik 6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88485" y="1713225"/>
            <a:ext cx="1282640" cy="1309282"/>
          </a:xfrm>
          <a:prstGeom prst="rect">
            <a:avLst/>
          </a:prstGeom>
        </p:spPr>
      </p:pic>
      <p:pic>
        <p:nvPicPr>
          <p:cNvPr id="71" name="Grafik 70"/>
          <p:cNvPicPr>
            <a:picLocks noChangeAspect="1"/>
          </p:cNvPicPr>
          <p:nvPr/>
        </p:nvPicPr>
        <p:blipFill rotWithShape="1">
          <a:blip r:embed="rId10" cstate="print">
            <a:extLst>
              <a:ext uri="{28A0092B-C50C-407E-A947-70E740481C1C}">
                <a14:useLocalDpi xmlns:a14="http://schemas.microsoft.com/office/drawing/2010/main" val="0"/>
              </a:ext>
            </a:extLst>
          </a:blip>
          <a:srcRect l="5382" r="6221"/>
          <a:stretch/>
        </p:blipFill>
        <p:spPr>
          <a:xfrm>
            <a:off x="7187184" y="3056046"/>
            <a:ext cx="1299003" cy="1193982"/>
          </a:xfrm>
          <a:prstGeom prst="rect">
            <a:avLst/>
          </a:prstGeom>
        </p:spPr>
      </p:pic>
      <p:pic>
        <p:nvPicPr>
          <p:cNvPr id="72" name="Grafik 7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109072" y="4297915"/>
            <a:ext cx="966543" cy="815072"/>
          </a:xfrm>
          <a:prstGeom prst="rect">
            <a:avLst/>
          </a:prstGeom>
        </p:spPr>
      </p:pic>
      <p:pic>
        <p:nvPicPr>
          <p:cNvPr id="73" name="Grafik 7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43733" y="4297914"/>
            <a:ext cx="685940" cy="815002"/>
          </a:xfrm>
          <a:prstGeom prst="rect">
            <a:avLst/>
          </a:prstGeom>
        </p:spPr>
      </p:pic>
      <p:pic>
        <p:nvPicPr>
          <p:cNvPr id="74" name="Grafik 7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84745" y="4284615"/>
            <a:ext cx="1218324" cy="829564"/>
          </a:xfrm>
          <a:prstGeom prst="rect">
            <a:avLst/>
          </a:prstGeom>
        </p:spPr>
      </p:pic>
      <p:grpSp>
        <p:nvGrpSpPr>
          <p:cNvPr id="10" name="Gruppieren 9"/>
          <p:cNvGrpSpPr/>
          <p:nvPr/>
        </p:nvGrpSpPr>
        <p:grpSpPr>
          <a:xfrm>
            <a:off x="4109071" y="5150352"/>
            <a:ext cx="4377116" cy="1530651"/>
            <a:chOff x="-1063148" y="2891769"/>
            <a:chExt cx="3822322" cy="1336643"/>
          </a:xfrm>
        </p:grpSpPr>
        <p:pic>
          <p:nvPicPr>
            <p:cNvPr id="77" name="Grafik 7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63148" y="2891770"/>
              <a:ext cx="819150" cy="1334045"/>
            </a:xfrm>
            <a:prstGeom prst="rect">
              <a:avLst/>
            </a:prstGeom>
          </p:spPr>
        </p:pic>
        <p:pic>
          <p:nvPicPr>
            <p:cNvPr id="78" name="Grafik 7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59945" y="2891769"/>
              <a:ext cx="1274152" cy="1336307"/>
            </a:xfrm>
            <a:prstGeom prst="rect">
              <a:avLst/>
            </a:prstGeom>
          </p:spPr>
        </p:pic>
        <p:pic>
          <p:nvPicPr>
            <p:cNvPr id="79" name="Grafik 7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97166" y="2891769"/>
              <a:ext cx="1562008" cy="1336643"/>
            </a:xfrm>
            <a:prstGeom prst="rect">
              <a:avLst/>
            </a:prstGeom>
          </p:spPr>
        </p:pic>
      </p:grpSp>
      <p:pic>
        <p:nvPicPr>
          <p:cNvPr id="45" name="Grafik 44"/>
          <p:cNvPicPr>
            <a:picLocks noChangeAspect="1"/>
          </p:cNvPicPr>
          <p:nvPr/>
        </p:nvPicPr>
        <p:blipFill rotWithShape="1">
          <a:blip r:embed="rId17" cstate="print">
            <a:extLst>
              <a:ext uri="{28A0092B-C50C-407E-A947-70E740481C1C}">
                <a14:useLocalDpi xmlns:a14="http://schemas.microsoft.com/office/drawing/2010/main" val="0"/>
              </a:ext>
            </a:extLst>
          </a:blip>
          <a:srcRect l="12410" r="10498"/>
          <a:stretch/>
        </p:blipFill>
        <p:spPr>
          <a:xfrm>
            <a:off x="7317503" y="1713900"/>
            <a:ext cx="1177273" cy="1307559"/>
          </a:xfrm>
          <a:prstGeom prst="rect">
            <a:avLst/>
          </a:prstGeom>
        </p:spPr>
      </p:pic>
      <p:pic>
        <p:nvPicPr>
          <p:cNvPr id="46" name="Grafik 4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445082" y="3061184"/>
            <a:ext cx="1691501" cy="1185995"/>
          </a:xfrm>
          <a:prstGeom prst="rect">
            <a:avLst/>
          </a:prstGeom>
        </p:spPr>
      </p:pic>
      <p:pic>
        <p:nvPicPr>
          <p:cNvPr id="47" name="Grafik 46"/>
          <p:cNvPicPr>
            <a:picLocks noChangeAspect="1"/>
          </p:cNvPicPr>
          <p:nvPr/>
        </p:nvPicPr>
        <p:blipFill rotWithShape="1">
          <a:blip r:embed="rId19" cstate="print">
            <a:extLst>
              <a:ext uri="{28A0092B-C50C-407E-A947-70E740481C1C}">
                <a14:useLocalDpi xmlns:a14="http://schemas.microsoft.com/office/drawing/2010/main" val="0"/>
              </a:ext>
            </a:extLst>
          </a:blip>
          <a:srcRect l="25066"/>
          <a:stretch/>
        </p:blipFill>
        <p:spPr>
          <a:xfrm>
            <a:off x="4114799" y="3070422"/>
            <a:ext cx="1268259" cy="1171721"/>
          </a:xfrm>
          <a:prstGeom prst="rect">
            <a:avLst/>
          </a:prstGeom>
        </p:spPr>
      </p:pic>
      <p:pic>
        <p:nvPicPr>
          <p:cNvPr id="48" name="Grafik 47"/>
          <p:cNvPicPr>
            <a:picLocks noChangeAspect="1"/>
          </p:cNvPicPr>
          <p:nvPr/>
        </p:nvPicPr>
        <p:blipFill rotWithShape="1">
          <a:blip r:embed="rId20" cstate="print">
            <a:extLst>
              <a:ext uri="{28A0092B-C50C-407E-A947-70E740481C1C}">
                <a14:useLocalDpi xmlns:a14="http://schemas.microsoft.com/office/drawing/2010/main" val="0"/>
              </a:ext>
            </a:extLst>
          </a:blip>
          <a:srcRect t="13790"/>
          <a:stretch/>
        </p:blipFill>
        <p:spPr>
          <a:xfrm>
            <a:off x="7172965" y="4303713"/>
            <a:ext cx="1313222" cy="791367"/>
          </a:xfrm>
          <a:prstGeom prst="rect">
            <a:avLst/>
          </a:prstGeom>
        </p:spPr>
      </p:pic>
      <p:sp>
        <p:nvSpPr>
          <p:cNvPr id="49" name="Shape 50">
            <a:extLst>
              <a:ext uri="{FF2B5EF4-FFF2-40B4-BE49-F238E27FC236}">
                <a16:creationId xmlns:a16="http://schemas.microsoft.com/office/drawing/2014/main" id="{5E091922-671C-472E-B59B-5192A127AC35}"/>
              </a:ext>
            </a:extLst>
          </p:cNvPr>
          <p:cNvSpPr>
            <a:spLocks noGrp="1"/>
          </p:cNvSpPr>
          <p:nvPr>
            <p:ph type="title"/>
          </p:nvPr>
        </p:nvSpPr>
        <p:spPr>
          <a:xfrm>
            <a:off x="871935" y="568324"/>
            <a:ext cx="2881511" cy="485775"/>
          </a:xfrm>
          <a:prstGeom prst="rect">
            <a:avLst/>
          </a:prstGeom>
          <a:effectLst/>
        </p:spPr>
        <p:txBody>
          <a:bodyPr>
            <a:normAutofit/>
          </a:bodyPr>
          <a:lstStyle/>
          <a:p>
            <a:pPr algn="ctr">
              <a:defRPr sz="2000"/>
            </a:pPr>
            <a:r>
              <a:rPr lang="de-DE" dirty="0"/>
              <a:t>5   Datenaufnahme</a:t>
            </a:r>
            <a:endParaRPr dirty="0"/>
          </a:p>
        </p:txBody>
      </p:sp>
      <p:sp>
        <p:nvSpPr>
          <p:cNvPr id="43" name="Shape 50">
            <a:extLst>
              <a:ext uri="{FF2B5EF4-FFF2-40B4-BE49-F238E27FC236}">
                <a16:creationId xmlns:a16="http://schemas.microsoft.com/office/drawing/2014/main" id="{C6FF0A55-6447-4223-8283-DCD77B3147D2}"/>
              </a:ext>
            </a:extLst>
          </p:cNvPr>
          <p:cNvSpPr txBox="1">
            <a:spLocks/>
          </p:cNvSpPr>
          <p:nvPr/>
        </p:nvSpPr>
        <p:spPr>
          <a:xfrm>
            <a:off x="871934" y="1155698"/>
            <a:ext cx="2881511" cy="485775"/>
          </a:xfrm>
          <a:prstGeom prst="rect">
            <a:avLst/>
          </a:prstGeom>
          <a:ln w="12700">
            <a:miter lim="400000"/>
          </a:ln>
          <a:effectLst/>
          <a:extLst>
            <a:ext uri="{C572A759-6A51-4108-AA02-DFA0A04FC94B}">
              <ma14:wrappingTextBoxFlag xmlns:ma14="http://schemas.microsoft.com/office/mac/drawingml/2011/main" xmlns="" val="1"/>
            </a:ext>
          </a:extLst>
        </p:spPr>
        <p:txBody>
          <a:bodyPr lIns="45719" rIns="45719" anchor="b">
            <a:normAutofit/>
          </a:bodyPr>
          <a:lstStyle>
            <a:lvl1pPr marL="0" marR="0" indent="0" algn="ctr" defTabSz="342900" rtl="0" latinLnBrk="0">
              <a:lnSpc>
                <a:spcPct val="100000"/>
              </a:lnSpc>
              <a:spcBef>
                <a:spcPts val="0"/>
              </a:spcBef>
              <a:spcAft>
                <a:spcPts val="0"/>
              </a:spcAft>
              <a:buClrTx/>
              <a:buSzTx/>
              <a:buFontTx/>
              <a:buNone/>
              <a:tabLst/>
              <a:defRPr sz="2000" b="1" i="0" u="none" strike="noStrike" cap="none" spc="0" baseline="0">
                <a:ln>
                  <a:noFill/>
                </a:ln>
                <a:solidFill>
                  <a:srgbClr val="FFFFFF"/>
                </a:solidFill>
                <a:uFillTx/>
                <a:latin typeface="+mj-lt"/>
                <a:ea typeface="+mj-ea"/>
                <a:cs typeface="+mj-cs"/>
                <a:sym typeface="Century Gothic"/>
              </a:defRPr>
            </a:lvl1pPr>
            <a:lvl2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2pPr>
            <a:lvl3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3pPr>
            <a:lvl4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4pPr>
            <a:lvl5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5pPr>
            <a:lvl6pPr marL="0" marR="0" indent="3429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6pPr>
            <a:lvl7pPr marL="0" marR="0" indent="6858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7pPr>
            <a:lvl8pPr marL="0" marR="0" indent="10287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8pPr>
            <a:lvl9pPr marL="0" marR="0" indent="13716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9pPr>
          </a:lstStyle>
          <a:p>
            <a:pPr hangingPunct="1">
              <a:defRPr sz="2000"/>
            </a:pPr>
            <a:r>
              <a:rPr lang="de-DE" sz="1600" dirty="0"/>
              <a:t>5.2 Gebäude von außen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2325002"/>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0" name="image7-small.jpeg"/>
          <p:cNvPicPr>
            <a:picLocks noChangeAspect="1"/>
          </p:cNvPicPr>
          <p:nvPr/>
        </p:nvPicPr>
        <p:blipFill>
          <a:blip r:embed="rId2">
            <a:extLst/>
          </a:blip>
          <a:srcRect l="2140" t="18490" r="48425" b="78062"/>
          <a:stretch>
            <a:fillRect/>
          </a:stretch>
        </p:blipFill>
        <p:spPr>
          <a:xfrm>
            <a:off x="968877" y="3428514"/>
            <a:ext cx="2586039" cy="434579"/>
          </a:xfrm>
          <a:prstGeom prst="rect">
            <a:avLst/>
          </a:prstGeom>
          <a:ln w="12700">
            <a:miter lim="400000"/>
          </a:ln>
        </p:spPr>
      </p:pic>
      <p:sp>
        <p:nvSpPr>
          <p:cNvPr id="272" name="Shape 272"/>
          <p:cNvSpPr/>
          <p:nvPr/>
        </p:nvSpPr>
        <p:spPr>
          <a:xfrm>
            <a:off x="1780301" y="2765411"/>
            <a:ext cx="1543050" cy="23083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spcBef>
                <a:spcPts val="600"/>
              </a:spcBef>
              <a:defRPr sz="1000">
                <a:solidFill>
                  <a:srgbClr val="000000"/>
                </a:solidFill>
              </a:defRPr>
            </a:lvl1pPr>
          </a:lstStyle>
          <a:p>
            <a:r>
              <a:rPr lang="de-DE" sz="900" dirty="0"/>
              <a:t>Baujahr</a:t>
            </a:r>
          </a:p>
        </p:txBody>
      </p:sp>
      <p:sp>
        <p:nvSpPr>
          <p:cNvPr id="273" name="Shape 273"/>
          <p:cNvSpPr/>
          <p:nvPr/>
        </p:nvSpPr>
        <p:spPr>
          <a:xfrm>
            <a:off x="2932362" y="3050478"/>
            <a:ext cx="1" cy="541735"/>
          </a:xfrm>
          <a:prstGeom prst="line">
            <a:avLst/>
          </a:prstGeom>
          <a:ln w="19050" cap="rnd">
            <a:solidFill>
              <a:srgbClr val="000000"/>
            </a:solidFill>
            <a:tailEnd type="triangle"/>
          </a:ln>
        </p:spPr>
        <p:txBody>
          <a:bodyPr lIns="34289" rIns="34289"/>
          <a:lstStyle/>
          <a:p>
            <a:endParaRPr sz="1350"/>
          </a:p>
        </p:txBody>
      </p:sp>
      <p:sp>
        <p:nvSpPr>
          <p:cNvPr id="274" name="Shape 274"/>
          <p:cNvSpPr/>
          <p:nvPr/>
        </p:nvSpPr>
        <p:spPr>
          <a:xfrm>
            <a:off x="2920055" y="3001953"/>
            <a:ext cx="1408510" cy="203133"/>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lnSpc>
                <a:spcPct val="80000"/>
              </a:lnSpc>
              <a:spcBef>
                <a:spcPts val="600"/>
              </a:spcBef>
              <a:defRPr sz="1000">
                <a:solidFill>
                  <a:srgbClr val="000000"/>
                </a:solidFill>
              </a:defRPr>
            </a:lvl1pPr>
          </a:lstStyle>
          <a:p>
            <a:r>
              <a:rPr lang="de-DE" sz="900" dirty="0"/>
              <a:t>Anmerkungen</a:t>
            </a:r>
          </a:p>
        </p:txBody>
      </p:sp>
      <p:sp>
        <p:nvSpPr>
          <p:cNvPr id="275" name="Shape 275"/>
          <p:cNvSpPr/>
          <p:nvPr/>
        </p:nvSpPr>
        <p:spPr>
          <a:xfrm flipH="1">
            <a:off x="1505848" y="3536861"/>
            <a:ext cx="270272" cy="1"/>
          </a:xfrm>
          <a:prstGeom prst="line">
            <a:avLst/>
          </a:prstGeom>
          <a:ln w="19050" cap="rnd">
            <a:solidFill>
              <a:srgbClr val="000000"/>
            </a:solidFill>
            <a:tailEnd type="triangle"/>
          </a:ln>
        </p:spPr>
        <p:txBody>
          <a:bodyPr lIns="34289" rIns="34289"/>
          <a:lstStyle/>
          <a:p>
            <a:endParaRPr sz="1350"/>
          </a:p>
        </p:txBody>
      </p:sp>
      <p:sp>
        <p:nvSpPr>
          <p:cNvPr id="276" name="Shape 276"/>
          <p:cNvSpPr/>
          <p:nvPr/>
        </p:nvSpPr>
        <p:spPr>
          <a:xfrm>
            <a:off x="1776121" y="2842726"/>
            <a:ext cx="4763" cy="691754"/>
          </a:xfrm>
          <a:prstGeom prst="line">
            <a:avLst/>
          </a:prstGeom>
          <a:ln w="19050" cap="rnd">
            <a:solidFill>
              <a:srgbClr val="000000"/>
            </a:solidFill>
          </a:ln>
        </p:spPr>
        <p:txBody>
          <a:bodyPr lIns="34289" rIns="34289"/>
          <a:lstStyle/>
          <a:p>
            <a:endParaRPr sz="1350"/>
          </a:p>
        </p:txBody>
      </p:sp>
      <p:sp>
        <p:nvSpPr>
          <p:cNvPr id="277" name="Shape 277"/>
          <p:cNvSpPr/>
          <p:nvPr/>
        </p:nvSpPr>
        <p:spPr>
          <a:xfrm flipV="1">
            <a:off x="655741" y="3860710"/>
            <a:ext cx="3026570" cy="5954"/>
          </a:xfrm>
          <a:prstGeom prst="line">
            <a:avLst/>
          </a:prstGeom>
          <a:ln w="19050" cap="rnd">
            <a:solidFill>
              <a:srgbClr val="808080"/>
            </a:solidFill>
            <a:prstDash val="sysDash"/>
          </a:ln>
        </p:spPr>
        <p:txBody>
          <a:bodyPr lIns="34289" rIns="34289"/>
          <a:lstStyle/>
          <a:p>
            <a:endParaRPr sz="1350"/>
          </a:p>
        </p:txBody>
      </p:sp>
      <p:sp>
        <p:nvSpPr>
          <p:cNvPr id="278" name="Shape 278"/>
          <p:cNvSpPr/>
          <p:nvPr/>
        </p:nvSpPr>
        <p:spPr>
          <a:xfrm>
            <a:off x="681936" y="3418988"/>
            <a:ext cx="3027761" cy="5954"/>
          </a:xfrm>
          <a:prstGeom prst="line">
            <a:avLst/>
          </a:prstGeom>
          <a:ln w="19050" cap="rnd">
            <a:solidFill>
              <a:srgbClr val="808080"/>
            </a:solidFill>
            <a:prstDash val="sysDash"/>
          </a:ln>
        </p:spPr>
        <p:txBody>
          <a:bodyPr lIns="34289" rIns="34289"/>
          <a:lstStyle/>
          <a:p>
            <a:endParaRPr sz="1350"/>
          </a:p>
        </p:txBody>
      </p:sp>
      <p:sp>
        <p:nvSpPr>
          <p:cNvPr id="279" name="Shape 279"/>
          <p:cNvSpPr/>
          <p:nvPr/>
        </p:nvSpPr>
        <p:spPr>
          <a:xfrm>
            <a:off x="1973985" y="2982105"/>
            <a:ext cx="1543051" cy="23083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spcBef>
                <a:spcPts val="600"/>
              </a:spcBef>
              <a:defRPr sz="1000">
                <a:solidFill>
                  <a:srgbClr val="000000"/>
                </a:solidFill>
              </a:defRPr>
            </a:lvl1pPr>
          </a:lstStyle>
          <a:p>
            <a:r>
              <a:rPr lang="de-DE" sz="900" dirty="0"/>
              <a:t>Datenquelle</a:t>
            </a:r>
          </a:p>
        </p:txBody>
      </p:sp>
      <p:sp>
        <p:nvSpPr>
          <p:cNvPr id="280" name="Shape 280"/>
          <p:cNvSpPr/>
          <p:nvPr/>
        </p:nvSpPr>
        <p:spPr>
          <a:xfrm flipH="1">
            <a:off x="1452271" y="3799989"/>
            <a:ext cx="522685" cy="0"/>
          </a:xfrm>
          <a:prstGeom prst="line">
            <a:avLst/>
          </a:prstGeom>
          <a:ln w="19050" cap="rnd">
            <a:solidFill>
              <a:srgbClr val="000000"/>
            </a:solidFill>
            <a:tailEnd type="triangle"/>
          </a:ln>
        </p:spPr>
        <p:txBody>
          <a:bodyPr lIns="34289" rIns="34289"/>
          <a:lstStyle/>
          <a:p>
            <a:endParaRPr sz="1350"/>
          </a:p>
        </p:txBody>
      </p:sp>
      <p:sp>
        <p:nvSpPr>
          <p:cNvPr id="281" name="Shape 281"/>
          <p:cNvSpPr/>
          <p:nvPr/>
        </p:nvSpPr>
        <p:spPr>
          <a:xfrm>
            <a:off x="1974955" y="3072517"/>
            <a:ext cx="1" cy="727472"/>
          </a:xfrm>
          <a:prstGeom prst="line">
            <a:avLst/>
          </a:prstGeom>
          <a:ln w="19050" cap="rnd">
            <a:solidFill>
              <a:srgbClr val="000000"/>
            </a:solidFill>
          </a:ln>
        </p:spPr>
        <p:txBody>
          <a:bodyPr lIns="34289" rIns="34289"/>
          <a:lstStyle/>
          <a:p>
            <a:endParaRPr sz="1350"/>
          </a:p>
        </p:txBody>
      </p:sp>
      <p:sp>
        <p:nvSpPr>
          <p:cNvPr id="310" name="Shape 310"/>
          <p:cNvSpPr/>
          <p:nvPr/>
        </p:nvSpPr>
        <p:spPr>
          <a:xfrm flipH="1" flipV="1">
            <a:off x="3552534" y="3348743"/>
            <a:ext cx="13097" cy="666751"/>
          </a:xfrm>
          <a:prstGeom prst="line">
            <a:avLst/>
          </a:prstGeom>
          <a:ln w="19050" cap="rnd">
            <a:solidFill>
              <a:srgbClr val="808080"/>
            </a:solidFill>
            <a:prstDash val="sysDash"/>
          </a:ln>
        </p:spPr>
        <p:txBody>
          <a:bodyPr lIns="34289" rIns="34289"/>
          <a:lstStyle/>
          <a:p>
            <a:endParaRPr sz="1350"/>
          </a:p>
        </p:txBody>
      </p:sp>
      <p:sp>
        <p:nvSpPr>
          <p:cNvPr id="316" name="Shape 316"/>
          <p:cNvSpPr/>
          <p:nvPr/>
        </p:nvSpPr>
        <p:spPr>
          <a:xfrm>
            <a:off x="8644958" y="2830099"/>
            <a:ext cx="871432" cy="230832"/>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nchor="ctr">
            <a:spAutoFit/>
          </a:bodyPr>
          <a:lstStyle>
            <a:lvl1pPr>
              <a:spcBef>
                <a:spcPts val="600"/>
              </a:spcBef>
              <a:defRPr sz="1000">
                <a:solidFill>
                  <a:srgbClr val="000000"/>
                </a:solidFill>
              </a:defRPr>
            </a:lvl1pPr>
          </a:lstStyle>
          <a:p>
            <a:r>
              <a:rPr lang="de-DE" sz="900" dirty="0"/>
              <a:t>1979-1983</a:t>
            </a:r>
          </a:p>
        </p:txBody>
      </p:sp>
      <p:sp>
        <p:nvSpPr>
          <p:cNvPr id="317" name="Shape 317"/>
          <p:cNvSpPr/>
          <p:nvPr/>
        </p:nvSpPr>
        <p:spPr>
          <a:xfrm>
            <a:off x="8613435" y="4051596"/>
            <a:ext cx="902956" cy="230832"/>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nchor="ctr">
            <a:spAutoFit/>
          </a:bodyPr>
          <a:lstStyle>
            <a:lvl1pPr>
              <a:spcBef>
                <a:spcPts val="600"/>
              </a:spcBef>
              <a:defRPr sz="1000">
                <a:solidFill>
                  <a:srgbClr val="000000"/>
                </a:solidFill>
              </a:defRPr>
            </a:lvl1pPr>
          </a:lstStyle>
          <a:p>
            <a:r>
              <a:rPr lang="de-DE" sz="900" dirty="0"/>
              <a:t>1984-1994</a:t>
            </a:r>
          </a:p>
        </p:txBody>
      </p:sp>
      <p:sp>
        <p:nvSpPr>
          <p:cNvPr id="318" name="Shape 318"/>
          <p:cNvSpPr/>
          <p:nvPr/>
        </p:nvSpPr>
        <p:spPr>
          <a:xfrm>
            <a:off x="8644958" y="4994997"/>
            <a:ext cx="871432" cy="230832"/>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nchor="ctr">
            <a:spAutoFit/>
          </a:bodyPr>
          <a:lstStyle>
            <a:lvl1pPr>
              <a:spcBef>
                <a:spcPts val="600"/>
              </a:spcBef>
              <a:defRPr sz="1000">
                <a:solidFill>
                  <a:srgbClr val="000000"/>
                </a:solidFill>
              </a:defRPr>
            </a:lvl1pPr>
          </a:lstStyle>
          <a:p>
            <a:r>
              <a:rPr lang="de-DE" sz="900" dirty="0"/>
              <a:t>1995-2001</a:t>
            </a:r>
          </a:p>
        </p:txBody>
      </p:sp>
      <p:sp>
        <p:nvSpPr>
          <p:cNvPr id="319" name="Shape 319"/>
          <p:cNvSpPr/>
          <p:nvPr/>
        </p:nvSpPr>
        <p:spPr>
          <a:xfrm>
            <a:off x="8655651" y="6035892"/>
            <a:ext cx="860739" cy="230832"/>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nchor="ctr">
            <a:spAutoFit/>
          </a:bodyPr>
          <a:lstStyle>
            <a:lvl1pPr>
              <a:spcBef>
                <a:spcPts val="600"/>
              </a:spcBef>
              <a:defRPr sz="1000">
                <a:solidFill>
                  <a:srgbClr val="000000"/>
                </a:solidFill>
              </a:defRPr>
            </a:lvl1pPr>
          </a:lstStyle>
          <a:p>
            <a:r>
              <a:rPr lang="de-DE" sz="900" dirty="0"/>
              <a:t>Nach 2002</a:t>
            </a:r>
          </a:p>
        </p:txBody>
      </p:sp>
      <p:grpSp>
        <p:nvGrpSpPr>
          <p:cNvPr id="8" name="Gruppieren 7"/>
          <p:cNvGrpSpPr/>
          <p:nvPr/>
        </p:nvGrpSpPr>
        <p:grpSpPr>
          <a:xfrm>
            <a:off x="4072056" y="1740345"/>
            <a:ext cx="4404034" cy="1273232"/>
            <a:chOff x="5100636" y="1294559"/>
            <a:chExt cx="3544910" cy="1024854"/>
          </a:xfrm>
        </p:grpSpPr>
        <p:pic>
          <p:nvPicPr>
            <p:cNvPr id="43" name="Grafik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7339" y="1295435"/>
              <a:ext cx="1378207" cy="1021535"/>
            </a:xfrm>
            <a:prstGeom prst="rect">
              <a:avLst/>
            </a:prstGeom>
          </p:spPr>
        </p:pic>
        <p:pic>
          <p:nvPicPr>
            <p:cNvPr id="44" name="Grafik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36525" y="1294559"/>
              <a:ext cx="658779" cy="1018912"/>
            </a:xfrm>
            <a:prstGeom prst="rect">
              <a:avLst/>
            </a:prstGeom>
          </p:spPr>
        </p:pic>
        <p:pic>
          <p:nvPicPr>
            <p:cNvPr id="45" name="Grafik 4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0636" y="1300795"/>
              <a:ext cx="1363854" cy="1018618"/>
            </a:xfrm>
            <a:prstGeom prst="rect">
              <a:avLst/>
            </a:prstGeom>
          </p:spPr>
        </p:pic>
      </p:grpSp>
      <p:grpSp>
        <p:nvGrpSpPr>
          <p:cNvPr id="4" name="Gruppieren 3"/>
          <p:cNvGrpSpPr/>
          <p:nvPr/>
        </p:nvGrpSpPr>
        <p:grpSpPr>
          <a:xfrm>
            <a:off x="4072056" y="3098095"/>
            <a:ext cx="4404034" cy="1137469"/>
            <a:chOff x="4072056" y="3233264"/>
            <a:chExt cx="3720222" cy="960855"/>
          </a:xfrm>
        </p:grpSpPr>
        <p:pic>
          <p:nvPicPr>
            <p:cNvPr id="9" name="Grafik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72056" y="3235944"/>
              <a:ext cx="949768" cy="958175"/>
            </a:xfrm>
            <a:prstGeom prst="rect">
              <a:avLst/>
            </a:prstGeom>
          </p:spPr>
        </p:pic>
        <p:pic>
          <p:nvPicPr>
            <p:cNvPr id="10" name="Grafik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72983" y="3233264"/>
              <a:ext cx="1446638" cy="960854"/>
            </a:xfrm>
            <a:prstGeom prst="rect">
              <a:avLst/>
            </a:prstGeom>
          </p:spPr>
        </p:pic>
        <p:pic>
          <p:nvPicPr>
            <p:cNvPr id="11" name="Grafik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56188" y="3233265"/>
              <a:ext cx="1236090" cy="947255"/>
            </a:xfrm>
            <a:prstGeom prst="rect">
              <a:avLst/>
            </a:prstGeom>
          </p:spPr>
        </p:pic>
      </p:grpSp>
      <p:sp>
        <p:nvSpPr>
          <p:cNvPr id="40" name="Textfeld 39"/>
          <p:cNvSpPr txBox="1"/>
          <p:nvPr/>
        </p:nvSpPr>
        <p:spPr>
          <a:xfrm>
            <a:off x="9013031" y="6337626"/>
            <a:ext cx="426718" cy="184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ctr">
            <a:spAutoFit/>
          </a:bodyPr>
          <a:lstStyle/>
          <a:p>
            <a:pPr defTabSz="342900"/>
            <a:r>
              <a:rPr lang="de-DE" sz="750" dirty="0">
                <a:solidFill>
                  <a:schemeClr val="bg2">
                    <a:lumMod val="50000"/>
                  </a:schemeClr>
                </a:solidFill>
              </a:rPr>
              <a:t>Seite 18</a:t>
            </a:r>
          </a:p>
        </p:txBody>
      </p:sp>
      <p:sp>
        <p:nvSpPr>
          <p:cNvPr id="41" name="Shape 315"/>
          <p:cNvSpPr/>
          <p:nvPr/>
        </p:nvSpPr>
        <p:spPr>
          <a:xfrm>
            <a:off x="8578938" y="1462047"/>
            <a:ext cx="1157289" cy="23083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spcBef>
                <a:spcPts val="600"/>
              </a:spcBef>
              <a:defRPr sz="1000">
                <a:solidFill>
                  <a:srgbClr val="000000"/>
                </a:solidFill>
              </a:defRPr>
            </a:lvl1pPr>
          </a:lstStyle>
          <a:p>
            <a:r>
              <a:rPr lang="de-DE" sz="900" dirty="0"/>
              <a:t>1969-1978</a:t>
            </a:r>
          </a:p>
        </p:txBody>
      </p:sp>
      <p:grpSp>
        <p:nvGrpSpPr>
          <p:cNvPr id="46" name="Gruppieren 45"/>
          <p:cNvGrpSpPr/>
          <p:nvPr/>
        </p:nvGrpSpPr>
        <p:grpSpPr>
          <a:xfrm>
            <a:off x="4073421" y="995939"/>
            <a:ext cx="4402785" cy="621303"/>
            <a:chOff x="5083631" y="4685248"/>
            <a:chExt cx="5763432" cy="813312"/>
          </a:xfrm>
        </p:grpSpPr>
        <p:pic>
          <p:nvPicPr>
            <p:cNvPr id="47" name="Grafik 4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96322" y="4693045"/>
              <a:ext cx="1180803" cy="799994"/>
            </a:xfrm>
            <a:prstGeom prst="rect">
              <a:avLst/>
            </a:prstGeom>
          </p:spPr>
        </p:pic>
        <p:pic>
          <p:nvPicPr>
            <p:cNvPr id="48" name="Grafik 4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867402" y="4685248"/>
              <a:ext cx="979661" cy="807791"/>
            </a:xfrm>
            <a:prstGeom prst="rect">
              <a:avLst/>
            </a:prstGeom>
          </p:spPr>
        </p:pic>
        <p:pic>
          <p:nvPicPr>
            <p:cNvPr id="49" name="Grafik 4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083631" y="4685248"/>
              <a:ext cx="1177394" cy="813312"/>
            </a:xfrm>
            <a:prstGeom prst="rect">
              <a:avLst/>
            </a:prstGeom>
          </p:spPr>
        </p:pic>
        <p:pic>
          <p:nvPicPr>
            <p:cNvPr id="50" name="Grafik 4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512422" y="4685248"/>
              <a:ext cx="1193868" cy="807791"/>
            </a:xfrm>
            <a:prstGeom prst="rect">
              <a:avLst/>
            </a:prstGeom>
          </p:spPr>
        </p:pic>
        <p:pic>
          <p:nvPicPr>
            <p:cNvPr id="51" name="Grafik 5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741588" y="4685248"/>
              <a:ext cx="1090518" cy="807791"/>
            </a:xfrm>
            <a:prstGeom prst="rect">
              <a:avLst/>
            </a:prstGeom>
          </p:spPr>
        </p:pic>
      </p:grpSp>
      <p:grpSp>
        <p:nvGrpSpPr>
          <p:cNvPr id="3" name="Gruppieren 2"/>
          <p:cNvGrpSpPr/>
          <p:nvPr/>
        </p:nvGrpSpPr>
        <p:grpSpPr>
          <a:xfrm>
            <a:off x="4072056" y="5303520"/>
            <a:ext cx="4404034" cy="875719"/>
            <a:chOff x="3558230" y="5225829"/>
            <a:chExt cx="5164288" cy="1026892"/>
          </a:xfrm>
        </p:grpSpPr>
        <p:pic>
          <p:nvPicPr>
            <p:cNvPr id="282" name="Grafik 28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394597" y="5239974"/>
              <a:ext cx="1162989" cy="1009670"/>
            </a:xfrm>
            <a:prstGeom prst="rect">
              <a:avLst/>
            </a:prstGeom>
          </p:spPr>
        </p:pic>
        <p:pic>
          <p:nvPicPr>
            <p:cNvPr id="285" name="Grafik 28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13837" y="5233979"/>
              <a:ext cx="1032852" cy="1010593"/>
            </a:xfrm>
            <a:prstGeom prst="rect">
              <a:avLst/>
            </a:prstGeom>
          </p:spPr>
        </p:pic>
        <p:pic>
          <p:nvPicPr>
            <p:cNvPr id="52" name="Grafik 51"/>
            <p:cNvPicPr>
              <a:picLocks noChangeAspect="1"/>
            </p:cNvPicPr>
            <p:nvPr/>
          </p:nvPicPr>
          <p:blipFill rotWithShape="1">
            <a:blip r:embed="rId16" cstate="print">
              <a:extLst>
                <a:ext uri="{28A0092B-C50C-407E-A947-70E740481C1C}">
                  <a14:useLocalDpi xmlns:a14="http://schemas.microsoft.com/office/drawing/2010/main" val="0"/>
                </a:ext>
              </a:extLst>
            </a:blip>
            <a:srcRect l="16466" t="9435" r="15665"/>
            <a:stretch/>
          </p:blipFill>
          <p:spPr>
            <a:xfrm rot="5400000">
              <a:off x="7703358" y="5233561"/>
              <a:ext cx="1018742" cy="1019578"/>
            </a:xfrm>
            <a:prstGeom prst="rect">
              <a:avLst/>
            </a:prstGeom>
          </p:spPr>
        </p:pic>
        <p:pic>
          <p:nvPicPr>
            <p:cNvPr id="53" name="Grafik 52"/>
            <p:cNvPicPr>
              <a:picLocks noChangeAspect="1"/>
            </p:cNvPicPr>
            <p:nvPr/>
          </p:nvPicPr>
          <p:blipFill rotWithShape="1">
            <a:blip r:embed="rId17" cstate="print">
              <a:extLst>
                <a:ext uri="{28A0092B-C50C-407E-A947-70E740481C1C}">
                  <a14:useLocalDpi xmlns:a14="http://schemas.microsoft.com/office/drawing/2010/main" val="0"/>
                </a:ext>
              </a:extLst>
            </a:blip>
            <a:srcRect l="18384" t="26596" b="11126"/>
            <a:stretch/>
          </p:blipFill>
          <p:spPr>
            <a:xfrm>
              <a:off x="3558230" y="5225829"/>
              <a:ext cx="1780116" cy="1018742"/>
            </a:xfrm>
            <a:prstGeom prst="rect">
              <a:avLst/>
            </a:prstGeom>
          </p:spPr>
        </p:pic>
      </p:grpSp>
      <p:pic>
        <p:nvPicPr>
          <p:cNvPr id="54" name="Grafik 53"/>
          <p:cNvPicPr>
            <a:picLocks noChangeAspect="1"/>
          </p:cNvPicPr>
          <p:nvPr/>
        </p:nvPicPr>
        <p:blipFill rotWithShape="1">
          <a:blip r:embed="rId18" cstate="print">
            <a:extLst>
              <a:ext uri="{28A0092B-C50C-407E-A947-70E740481C1C}">
                <a14:useLocalDpi xmlns:a14="http://schemas.microsoft.com/office/drawing/2010/main" val="0"/>
              </a:ext>
            </a:extLst>
          </a:blip>
          <a:srcRect l="16688"/>
          <a:stretch/>
        </p:blipFill>
        <p:spPr>
          <a:xfrm>
            <a:off x="4069080" y="4256697"/>
            <a:ext cx="1575750" cy="1016581"/>
          </a:xfrm>
          <a:prstGeom prst="rect">
            <a:avLst/>
          </a:prstGeom>
        </p:spPr>
      </p:pic>
      <p:pic>
        <p:nvPicPr>
          <p:cNvPr id="55" name="Grafik 5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033735" y="4252743"/>
            <a:ext cx="1442355" cy="1024449"/>
          </a:xfrm>
          <a:prstGeom prst="rect">
            <a:avLst/>
          </a:prstGeom>
        </p:spPr>
      </p:pic>
      <p:pic>
        <p:nvPicPr>
          <p:cNvPr id="56" name="Grafik 55"/>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688119" y="4252743"/>
            <a:ext cx="1282211" cy="1020535"/>
          </a:xfrm>
          <a:prstGeom prst="rect">
            <a:avLst/>
          </a:prstGeom>
        </p:spPr>
      </p:pic>
      <p:sp>
        <p:nvSpPr>
          <p:cNvPr id="59" name="Shape 50">
            <a:extLst>
              <a:ext uri="{FF2B5EF4-FFF2-40B4-BE49-F238E27FC236}">
                <a16:creationId xmlns:a16="http://schemas.microsoft.com/office/drawing/2014/main" id="{08D7143C-4BC9-4EAA-8ABF-E28CDA4828AE}"/>
              </a:ext>
            </a:extLst>
          </p:cNvPr>
          <p:cNvSpPr>
            <a:spLocks noGrp="1"/>
          </p:cNvSpPr>
          <p:nvPr>
            <p:ph type="title"/>
          </p:nvPr>
        </p:nvSpPr>
        <p:spPr>
          <a:xfrm>
            <a:off x="871935" y="568324"/>
            <a:ext cx="2881511" cy="485775"/>
          </a:xfrm>
          <a:prstGeom prst="rect">
            <a:avLst/>
          </a:prstGeom>
          <a:effectLst/>
        </p:spPr>
        <p:txBody>
          <a:bodyPr>
            <a:normAutofit/>
          </a:bodyPr>
          <a:lstStyle/>
          <a:p>
            <a:pPr algn="ctr">
              <a:defRPr sz="2000"/>
            </a:pPr>
            <a:r>
              <a:rPr lang="de-DE" dirty="0"/>
              <a:t>5   Datenaufnahme</a:t>
            </a:r>
            <a:endParaRPr dirty="0"/>
          </a:p>
        </p:txBody>
      </p:sp>
      <p:sp>
        <p:nvSpPr>
          <p:cNvPr id="57" name="Shape 50">
            <a:extLst>
              <a:ext uri="{FF2B5EF4-FFF2-40B4-BE49-F238E27FC236}">
                <a16:creationId xmlns:a16="http://schemas.microsoft.com/office/drawing/2014/main" id="{A0C4AE9F-471F-4BEB-9706-1233F3ADC435}"/>
              </a:ext>
            </a:extLst>
          </p:cNvPr>
          <p:cNvSpPr txBox="1">
            <a:spLocks/>
          </p:cNvSpPr>
          <p:nvPr/>
        </p:nvSpPr>
        <p:spPr>
          <a:xfrm>
            <a:off x="871934" y="1155698"/>
            <a:ext cx="2881511" cy="485775"/>
          </a:xfrm>
          <a:prstGeom prst="rect">
            <a:avLst/>
          </a:prstGeom>
          <a:ln w="12700">
            <a:miter lim="400000"/>
          </a:ln>
          <a:effectLst/>
          <a:extLst>
            <a:ext uri="{C572A759-6A51-4108-AA02-DFA0A04FC94B}">
              <ma14:wrappingTextBoxFlag xmlns:ma14="http://schemas.microsoft.com/office/mac/drawingml/2011/main" xmlns="" val="1"/>
            </a:ext>
          </a:extLst>
        </p:spPr>
        <p:txBody>
          <a:bodyPr lIns="45719" rIns="45719" anchor="b">
            <a:normAutofit/>
          </a:bodyPr>
          <a:lstStyle>
            <a:lvl1pPr marL="0" marR="0" indent="0" algn="ctr" defTabSz="342900" rtl="0" latinLnBrk="0">
              <a:lnSpc>
                <a:spcPct val="100000"/>
              </a:lnSpc>
              <a:spcBef>
                <a:spcPts val="0"/>
              </a:spcBef>
              <a:spcAft>
                <a:spcPts val="0"/>
              </a:spcAft>
              <a:buClrTx/>
              <a:buSzTx/>
              <a:buFontTx/>
              <a:buNone/>
              <a:tabLst/>
              <a:defRPr sz="2000" b="1" i="0" u="none" strike="noStrike" cap="none" spc="0" baseline="0">
                <a:ln>
                  <a:noFill/>
                </a:ln>
                <a:solidFill>
                  <a:srgbClr val="FFFFFF"/>
                </a:solidFill>
                <a:uFillTx/>
                <a:latin typeface="+mj-lt"/>
                <a:ea typeface="+mj-ea"/>
                <a:cs typeface="+mj-cs"/>
                <a:sym typeface="Century Gothic"/>
              </a:defRPr>
            </a:lvl1pPr>
            <a:lvl2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2pPr>
            <a:lvl3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3pPr>
            <a:lvl4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4pPr>
            <a:lvl5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5pPr>
            <a:lvl6pPr marL="0" marR="0" indent="3429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6pPr>
            <a:lvl7pPr marL="0" marR="0" indent="6858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7pPr>
            <a:lvl8pPr marL="0" marR="0" indent="10287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8pPr>
            <a:lvl9pPr marL="0" marR="0" indent="13716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9pPr>
          </a:lstStyle>
          <a:p>
            <a:pPr hangingPunct="1">
              <a:defRPr sz="2000"/>
            </a:pPr>
            <a:r>
              <a:rPr lang="de-DE" sz="1600" dirty="0"/>
              <a:t>5.2 Gebäude von außen</a:t>
            </a:r>
          </a:p>
        </p:txBody>
      </p:sp>
    </p:spTree>
    <p:extLst>
      <p:ext uri="{BB962C8B-B14F-4D97-AF65-F5344CB8AC3E}">
        <p14:creationId xmlns:p14="http://schemas.microsoft.com/office/powerpoint/2010/main" val="13699514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Grafik 25"/>
          <p:cNvPicPr>
            <a:picLocks noChangeAspect="1"/>
          </p:cNvPicPr>
          <p:nvPr/>
        </p:nvPicPr>
        <p:blipFill rotWithShape="1">
          <a:blip r:embed="rId2">
            <a:extLst>
              <a:ext uri="{28A0092B-C50C-407E-A947-70E740481C1C}">
                <a14:useLocalDpi xmlns:a14="http://schemas.microsoft.com/office/drawing/2010/main" val="0"/>
              </a:ext>
            </a:extLst>
          </a:blip>
          <a:srcRect l="1448" t="12903" r="838" b="80379"/>
          <a:stretch/>
        </p:blipFill>
        <p:spPr>
          <a:xfrm>
            <a:off x="4142630" y="2225076"/>
            <a:ext cx="5136542" cy="993913"/>
          </a:xfrm>
          <a:prstGeom prst="rect">
            <a:avLst/>
          </a:prstGeom>
        </p:spPr>
      </p:pic>
      <p:sp>
        <p:nvSpPr>
          <p:cNvPr id="321" name="Shape 321"/>
          <p:cNvSpPr/>
          <p:nvPr/>
        </p:nvSpPr>
        <p:spPr>
          <a:xfrm>
            <a:off x="871935" y="2743201"/>
            <a:ext cx="2881511" cy="2800767"/>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spAutoFit/>
          </a:bodyPr>
          <a:lstStyle/>
          <a:p>
            <a:pPr marL="85725" indent="-85725">
              <a:buClr>
                <a:srgbClr val="94C627"/>
              </a:buClr>
              <a:buSzPct val="100000"/>
              <a:buFont typeface="Arial"/>
              <a:buChar char="•"/>
              <a:defRPr sz="1200">
                <a:solidFill>
                  <a:srgbClr val="000000"/>
                </a:solidFill>
              </a:defRPr>
            </a:pPr>
            <a:r>
              <a:rPr lang="de-DE" sz="1100" dirty="0"/>
              <a:t>Häufig können </a:t>
            </a:r>
            <a:r>
              <a:rPr lang="de-DE" sz="1100" b="1" dirty="0"/>
              <a:t>Eigentumsverhältnisse </a:t>
            </a:r>
            <a:r>
              <a:rPr lang="de-DE" sz="1100" dirty="0"/>
              <a:t>(DDM) vor Ort nicht erkannt werden. Dennoch gibt es gelegentlich an Gebäudeeingängen kleinere Plaketten, die auf den Eigentümer hinweisen. Sollte kein Hinweis sichtbar sein, wird an dieser Stelle „unbekannt“ angegeben.</a:t>
            </a:r>
          </a:p>
          <a:p>
            <a:pPr>
              <a:buClr>
                <a:srgbClr val="94C627"/>
              </a:buClr>
              <a:buSzPct val="100000"/>
              <a:defRPr sz="1200">
                <a:solidFill>
                  <a:srgbClr val="000000"/>
                </a:solidFill>
              </a:defRPr>
            </a:pPr>
            <a:endParaRPr lang="de-DE" sz="1100" dirty="0"/>
          </a:p>
          <a:p>
            <a:pPr marL="85725" indent="-85725">
              <a:buClr>
                <a:srgbClr val="94C627"/>
              </a:buClr>
              <a:buSzPct val="100000"/>
              <a:buFont typeface="Arial"/>
              <a:buChar char="•"/>
              <a:defRPr sz="1200">
                <a:solidFill>
                  <a:srgbClr val="000000"/>
                </a:solidFill>
              </a:defRPr>
            </a:pPr>
            <a:r>
              <a:rPr lang="de-DE" sz="1100" dirty="0"/>
              <a:t>Gebäude, die unter</a:t>
            </a:r>
            <a:r>
              <a:rPr lang="de-DE" sz="1100" b="1" dirty="0"/>
              <a:t> Denkmalschutz </a:t>
            </a:r>
            <a:r>
              <a:rPr lang="de-DE" sz="1100" dirty="0"/>
              <a:t>(DDM) stehen, sind</a:t>
            </a:r>
            <a:r>
              <a:rPr lang="de-DE" sz="1100" dirty="0">
                <a:solidFill>
                  <a:schemeClr val="tx2">
                    <a:lumMod val="50000"/>
                  </a:schemeClr>
                </a:solidFill>
              </a:rPr>
              <a:t> häufig </a:t>
            </a:r>
            <a:r>
              <a:rPr lang="de-DE" sz="1100" dirty="0"/>
              <a:t>mit Denkmalschutzplaketten gekennzeichnet. Sollte diese vorgefunden werden, ist vorerst davon auszugehen, dass das gesamte Gebäude unter Schutz steht.</a:t>
            </a:r>
          </a:p>
          <a:p>
            <a:pPr marL="85725" indent="-85725">
              <a:buClr>
                <a:srgbClr val="94C627"/>
              </a:buClr>
              <a:buSzPct val="100000"/>
              <a:buFont typeface="Arial"/>
              <a:buChar char="•"/>
              <a:defRPr sz="1200">
                <a:solidFill>
                  <a:srgbClr val="000000"/>
                </a:solidFill>
              </a:defRPr>
            </a:pPr>
            <a:endParaRPr lang="de-DE" sz="1100" dirty="0"/>
          </a:p>
        </p:txBody>
      </p:sp>
      <p:sp>
        <p:nvSpPr>
          <p:cNvPr id="324" name="Shape 324"/>
          <p:cNvSpPr/>
          <p:nvPr/>
        </p:nvSpPr>
        <p:spPr>
          <a:xfrm flipV="1">
            <a:off x="7749779" y="2729368"/>
            <a:ext cx="1" cy="1223963"/>
          </a:xfrm>
          <a:prstGeom prst="line">
            <a:avLst/>
          </a:prstGeom>
          <a:ln w="19050" cap="rnd">
            <a:solidFill>
              <a:srgbClr val="000000"/>
            </a:solidFill>
            <a:tailEnd type="triangle"/>
          </a:ln>
        </p:spPr>
        <p:txBody>
          <a:bodyPr lIns="34289" rIns="34289"/>
          <a:lstStyle/>
          <a:p>
            <a:endParaRPr sz="1350"/>
          </a:p>
        </p:txBody>
      </p:sp>
      <p:sp>
        <p:nvSpPr>
          <p:cNvPr id="325" name="Shape 325"/>
          <p:cNvSpPr/>
          <p:nvPr/>
        </p:nvSpPr>
        <p:spPr>
          <a:xfrm>
            <a:off x="7749779" y="3816044"/>
            <a:ext cx="1409701" cy="203133"/>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lnSpc>
                <a:spcPct val="80000"/>
              </a:lnSpc>
              <a:spcBef>
                <a:spcPts val="600"/>
              </a:spcBef>
              <a:defRPr sz="1000">
                <a:solidFill>
                  <a:srgbClr val="000000"/>
                </a:solidFill>
              </a:defRPr>
            </a:lvl1pPr>
          </a:lstStyle>
          <a:p>
            <a:r>
              <a:rPr lang="de-DE" sz="900" dirty="0"/>
              <a:t>Anmerkungen</a:t>
            </a:r>
          </a:p>
        </p:txBody>
      </p:sp>
      <p:sp>
        <p:nvSpPr>
          <p:cNvPr id="326" name="Shape 326"/>
          <p:cNvSpPr/>
          <p:nvPr/>
        </p:nvSpPr>
        <p:spPr>
          <a:xfrm>
            <a:off x="4538664" y="4237435"/>
            <a:ext cx="1403747" cy="230832"/>
          </a:xfrm>
          <a:prstGeom prst="rect">
            <a:avLst/>
          </a:prstGeom>
          <a:ln w="12700">
            <a:miter lim="400000"/>
          </a:ln>
          <a:extLst>
            <a:ext uri="{C572A759-6A51-4108-AA02-DFA0A04FC94B}">
              <ma14:wrappingTextBoxFlag xmlns:ma14="http://schemas.microsoft.com/office/mac/drawingml/2011/main" xmlns="" val="1"/>
            </a:ext>
          </a:extLst>
        </p:spPr>
        <p:txBody>
          <a:bodyPr lIns="34289" rIns="34289">
            <a:spAutoFit/>
          </a:bodyPr>
          <a:lstStyle>
            <a:lvl1pPr>
              <a:spcBef>
                <a:spcPts val="600"/>
              </a:spcBef>
              <a:defRPr sz="1000">
                <a:solidFill>
                  <a:srgbClr val="000000"/>
                </a:solidFill>
              </a:defRPr>
            </a:lvl1pPr>
          </a:lstStyle>
          <a:p>
            <a:r>
              <a:rPr lang="de-DE" sz="900" dirty="0"/>
              <a:t>Denkmalschutz</a:t>
            </a:r>
          </a:p>
        </p:txBody>
      </p:sp>
      <p:sp>
        <p:nvSpPr>
          <p:cNvPr id="327" name="Shape 327"/>
          <p:cNvSpPr/>
          <p:nvPr/>
        </p:nvSpPr>
        <p:spPr>
          <a:xfrm flipV="1">
            <a:off x="4542236" y="3108959"/>
            <a:ext cx="0" cy="1273733"/>
          </a:xfrm>
          <a:prstGeom prst="line">
            <a:avLst/>
          </a:prstGeom>
          <a:ln w="19050" cap="rnd">
            <a:solidFill>
              <a:srgbClr val="000000"/>
            </a:solidFill>
            <a:tailEnd type="triangle"/>
          </a:ln>
        </p:spPr>
        <p:txBody>
          <a:bodyPr lIns="34289" rIns="34289"/>
          <a:lstStyle/>
          <a:p>
            <a:endParaRPr sz="1350"/>
          </a:p>
        </p:txBody>
      </p:sp>
      <p:sp>
        <p:nvSpPr>
          <p:cNvPr id="328" name="Shape 328"/>
          <p:cNvSpPr/>
          <p:nvPr/>
        </p:nvSpPr>
        <p:spPr>
          <a:xfrm>
            <a:off x="4070748" y="3198843"/>
            <a:ext cx="5395913" cy="0"/>
          </a:xfrm>
          <a:prstGeom prst="line">
            <a:avLst/>
          </a:prstGeom>
          <a:ln w="19050" cap="rnd">
            <a:solidFill>
              <a:srgbClr val="808080"/>
            </a:solidFill>
            <a:prstDash val="sysDash"/>
          </a:ln>
        </p:spPr>
        <p:txBody>
          <a:bodyPr lIns="34289" rIns="34289"/>
          <a:lstStyle/>
          <a:p>
            <a:endParaRPr sz="1350"/>
          </a:p>
        </p:txBody>
      </p:sp>
      <p:sp>
        <p:nvSpPr>
          <p:cNvPr id="329" name="Shape 329"/>
          <p:cNvSpPr/>
          <p:nvPr/>
        </p:nvSpPr>
        <p:spPr>
          <a:xfrm>
            <a:off x="4070748" y="2265801"/>
            <a:ext cx="5395913" cy="1"/>
          </a:xfrm>
          <a:prstGeom prst="line">
            <a:avLst/>
          </a:prstGeom>
          <a:ln w="19050" cap="rnd">
            <a:solidFill>
              <a:srgbClr val="808080"/>
            </a:solidFill>
            <a:prstDash val="sysDash"/>
          </a:ln>
        </p:spPr>
        <p:txBody>
          <a:bodyPr lIns="34289" rIns="34289"/>
          <a:lstStyle/>
          <a:p>
            <a:endParaRPr sz="1350"/>
          </a:p>
        </p:txBody>
      </p:sp>
      <p:sp>
        <p:nvSpPr>
          <p:cNvPr id="330" name="Shape 330"/>
          <p:cNvSpPr/>
          <p:nvPr/>
        </p:nvSpPr>
        <p:spPr>
          <a:xfrm>
            <a:off x="4050238" y="1246855"/>
            <a:ext cx="1543051" cy="23083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spcBef>
                <a:spcPts val="600"/>
              </a:spcBef>
              <a:defRPr sz="1000">
                <a:solidFill>
                  <a:srgbClr val="000000"/>
                </a:solidFill>
              </a:defRPr>
            </a:lvl1pPr>
          </a:lstStyle>
          <a:p>
            <a:r>
              <a:rPr lang="de-DE" sz="900" dirty="0"/>
              <a:t>Eigentumsverhältnis</a:t>
            </a:r>
          </a:p>
        </p:txBody>
      </p:sp>
      <p:sp>
        <p:nvSpPr>
          <p:cNvPr id="331" name="Shape 331"/>
          <p:cNvSpPr/>
          <p:nvPr/>
        </p:nvSpPr>
        <p:spPr>
          <a:xfrm flipH="1">
            <a:off x="4736306" y="3009488"/>
            <a:ext cx="471488" cy="1"/>
          </a:xfrm>
          <a:prstGeom prst="line">
            <a:avLst/>
          </a:prstGeom>
          <a:ln w="19050" cap="rnd">
            <a:solidFill>
              <a:srgbClr val="000000"/>
            </a:solidFill>
            <a:tailEnd type="triangle"/>
          </a:ln>
        </p:spPr>
        <p:txBody>
          <a:bodyPr lIns="34289" rIns="34289"/>
          <a:lstStyle/>
          <a:p>
            <a:endParaRPr sz="1350"/>
          </a:p>
        </p:txBody>
      </p:sp>
      <p:sp>
        <p:nvSpPr>
          <p:cNvPr id="332" name="Shape 332"/>
          <p:cNvSpPr/>
          <p:nvPr/>
        </p:nvSpPr>
        <p:spPr>
          <a:xfrm flipV="1">
            <a:off x="5207794" y="1314449"/>
            <a:ext cx="0" cy="1687895"/>
          </a:xfrm>
          <a:prstGeom prst="line">
            <a:avLst/>
          </a:prstGeom>
          <a:ln w="19050" cap="rnd">
            <a:solidFill>
              <a:srgbClr val="000000"/>
            </a:solidFill>
          </a:ln>
        </p:spPr>
        <p:txBody>
          <a:bodyPr lIns="34289" rIns="34289"/>
          <a:lstStyle/>
          <a:p>
            <a:endParaRPr sz="1350"/>
          </a:p>
        </p:txBody>
      </p:sp>
      <p:sp>
        <p:nvSpPr>
          <p:cNvPr id="340" name="Shape 340"/>
          <p:cNvSpPr/>
          <p:nvPr/>
        </p:nvSpPr>
        <p:spPr>
          <a:xfrm>
            <a:off x="4526160" y="5921848"/>
            <a:ext cx="1487091" cy="23083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spcBef>
                <a:spcPts val="600"/>
              </a:spcBef>
              <a:defRPr sz="1000">
                <a:solidFill>
                  <a:srgbClr val="000000"/>
                </a:solidFill>
              </a:defRPr>
            </a:lvl1pPr>
          </a:lstStyle>
          <a:p>
            <a:r>
              <a:rPr lang="de-DE" sz="900" dirty="0"/>
              <a:t>Denkmalschutzplaketten</a:t>
            </a:r>
          </a:p>
        </p:txBody>
      </p:sp>
      <p:sp>
        <p:nvSpPr>
          <p:cNvPr id="341" name="Shape 341"/>
          <p:cNvSpPr/>
          <p:nvPr/>
        </p:nvSpPr>
        <p:spPr>
          <a:xfrm>
            <a:off x="6186440" y="5938724"/>
            <a:ext cx="1487091" cy="23083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spcBef>
                <a:spcPts val="600"/>
              </a:spcBef>
              <a:defRPr sz="1000">
                <a:solidFill>
                  <a:srgbClr val="000000"/>
                </a:solidFill>
              </a:defRPr>
            </a:lvl1pPr>
          </a:lstStyle>
          <a:p>
            <a:r>
              <a:rPr lang="de-DE" sz="900" dirty="0"/>
              <a:t>Kulturdenkmal</a:t>
            </a:r>
          </a:p>
        </p:txBody>
      </p:sp>
      <p:sp>
        <p:nvSpPr>
          <p:cNvPr id="25" name="Textfeld 24"/>
          <p:cNvSpPr txBox="1"/>
          <p:nvPr/>
        </p:nvSpPr>
        <p:spPr>
          <a:xfrm>
            <a:off x="9013031" y="6337626"/>
            <a:ext cx="426718" cy="184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ctr">
            <a:spAutoFit/>
          </a:bodyPr>
          <a:lstStyle/>
          <a:p>
            <a:pPr defTabSz="342900"/>
            <a:r>
              <a:rPr lang="de-DE" sz="750" dirty="0">
                <a:solidFill>
                  <a:schemeClr val="bg2">
                    <a:lumMod val="50000"/>
                  </a:schemeClr>
                </a:solidFill>
              </a:rPr>
              <a:t>Seite 19</a:t>
            </a:r>
          </a:p>
        </p:txBody>
      </p:sp>
      <p:pic>
        <p:nvPicPr>
          <p:cNvPr id="27" name="Grafik 26"/>
          <p:cNvPicPr>
            <a:picLocks noChangeAspect="1"/>
          </p:cNvPicPr>
          <p:nvPr/>
        </p:nvPicPr>
        <p:blipFill rotWithShape="1">
          <a:blip r:embed="rId3" cstate="print">
            <a:extLst>
              <a:ext uri="{28A0092B-C50C-407E-A947-70E740481C1C}">
                <a14:useLocalDpi xmlns:a14="http://schemas.microsoft.com/office/drawing/2010/main" val="0"/>
              </a:ext>
            </a:extLst>
          </a:blip>
          <a:srcRect l="15362" t="20174" r="18350" b="7857"/>
          <a:stretch/>
        </p:blipFill>
        <p:spPr>
          <a:xfrm rot="5400000">
            <a:off x="6072229" y="4585830"/>
            <a:ext cx="1511627" cy="1229404"/>
          </a:xfrm>
          <a:prstGeom prst="rect">
            <a:avLst/>
          </a:prstGeom>
        </p:spPr>
      </p:pic>
      <p:pic>
        <p:nvPicPr>
          <p:cNvPr id="28" name="Grafik 27"/>
          <p:cNvPicPr>
            <a:picLocks noChangeAspect="1"/>
          </p:cNvPicPr>
          <p:nvPr/>
        </p:nvPicPr>
        <p:blipFill>
          <a:blip r:embed="rId4"/>
          <a:stretch>
            <a:fillRect/>
          </a:stretch>
        </p:blipFill>
        <p:spPr>
          <a:xfrm>
            <a:off x="4538664" y="4444719"/>
            <a:ext cx="1606104" cy="1511627"/>
          </a:xfrm>
          <a:prstGeom prst="rect">
            <a:avLst/>
          </a:prstGeom>
        </p:spPr>
      </p:pic>
      <p:sp>
        <p:nvSpPr>
          <p:cNvPr id="24" name="Shape 50">
            <a:extLst>
              <a:ext uri="{FF2B5EF4-FFF2-40B4-BE49-F238E27FC236}">
                <a16:creationId xmlns:a16="http://schemas.microsoft.com/office/drawing/2014/main" id="{859D0990-7F87-48CB-A54E-C064E4F193DE}"/>
              </a:ext>
            </a:extLst>
          </p:cNvPr>
          <p:cNvSpPr>
            <a:spLocks noGrp="1"/>
          </p:cNvSpPr>
          <p:nvPr>
            <p:ph type="title"/>
          </p:nvPr>
        </p:nvSpPr>
        <p:spPr>
          <a:xfrm>
            <a:off x="871935" y="568324"/>
            <a:ext cx="2881511" cy="485775"/>
          </a:xfrm>
          <a:prstGeom prst="rect">
            <a:avLst/>
          </a:prstGeom>
          <a:effectLst/>
        </p:spPr>
        <p:txBody>
          <a:bodyPr>
            <a:normAutofit/>
          </a:bodyPr>
          <a:lstStyle/>
          <a:p>
            <a:pPr algn="ctr">
              <a:defRPr sz="2000"/>
            </a:pPr>
            <a:r>
              <a:rPr lang="de-DE" dirty="0"/>
              <a:t>5   Datenaufnahme</a:t>
            </a:r>
            <a:endParaRPr dirty="0"/>
          </a:p>
        </p:txBody>
      </p:sp>
      <p:sp>
        <p:nvSpPr>
          <p:cNvPr id="20" name="Shape 50">
            <a:extLst>
              <a:ext uri="{FF2B5EF4-FFF2-40B4-BE49-F238E27FC236}">
                <a16:creationId xmlns:a16="http://schemas.microsoft.com/office/drawing/2014/main" id="{86567798-C006-4DCE-BF5A-D06F05CABDFF}"/>
              </a:ext>
            </a:extLst>
          </p:cNvPr>
          <p:cNvSpPr txBox="1">
            <a:spLocks/>
          </p:cNvSpPr>
          <p:nvPr/>
        </p:nvSpPr>
        <p:spPr>
          <a:xfrm>
            <a:off x="871934" y="1155698"/>
            <a:ext cx="2881511" cy="485775"/>
          </a:xfrm>
          <a:prstGeom prst="rect">
            <a:avLst/>
          </a:prstGeom>
          <a:ln w="12700">
            <a:miter lim="400000"/>
          </a:ln>
          <a:effectLst/>
          <a:extLst>
            <a:ext uri="{C572A759-6A51-4108-AA02-DFA0A04FC94B}">
              <ma14:wrappingTextBoxFlag xmlns:ma14="http://schemas.microsoft.com/office/mac/drawingml/2011/main" xmlns="" val="1"/>
            </a:ext>
          </a:extLst>
        </p:spPr>
        <p:txBody>
          <a:bodyPr lIns="45719" rIns="45719" anchor="b">
            <a:normAutofit/>
          </a:bodyPr>
          <a:lstStyle>
            <a:lvl1pPr marL="0" marR="0" indent="0" algn="ctr" defTabSz="342900" rtl="0" latinLnBrk="0">
              <a:lnSpc>
                <a:spcPct val="100000"/>
              </a:lnSpc>
              <a:spcBef>
                <a:spcPts val="0"/>
              </a:spcBef>
              <a:spcAft>
                <a:spcPts val="0"/>
              </a:spcAft>
              <a:buClrTx/>
              <a:buSzTx/>
              <a:buFontTx/>
              <a:buNone/>
              <a:tabLst/>
              <a:defRPr sz="2000" b="1" i="0" u="none" strike="noStrike" cap="none" spc="0" baseline="0">
                <a:ln>
                  <a:noFill/>
                </a:ln>
                <a:solidFill>
                  <a:srgbClr val="FFFFFF"/>
                </a:solidFill>
                <a:uFillTx/>
                <a:latin typeface="+mj-lt"/>
                <a:ea typeface="+mj-ea"/>
                <a:cs typeface="+mj-cs"/>
                <a:sym typeface="Century Gothic"/>
              </a:defRPr>
            </a:lvl1pPr>
            <a:lvl2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2pPr>
            <a:lvl3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3pPr>
            <a:lvl4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4pPr>
            <a:lvl5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5pPr>
            <a:lvl6pPr marL="0" marR="0" indent="3429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6pPr>
            <a:lvl7pPr marL="0" marR="0" indent="6858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7pPr>
            <a:lvl8pPr marL="0" marR="0" indent="10287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8pPr>
            <a:lvl9pPr marL="0" marR="0" indent="13716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9pPr>
          </a:lstStyle>
          <a:p>
            <a:pPr hangingPunct="1">
              <a:defRPr sz="2000"/>
            </a:pPr>
            <a:r>
              <a:rPr lang="de-DE" sz="1600" dirty="0"/>
              <a:t>5.2 Gebäude von außen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p:cNvPicPr>
            <a:picLocks noChangeAspect="1"/>
          </p:cNvPicPr>
          <p:nvPr/>
        </p:nvPicPr>
        <p:blipFill rotWithShape="1">
          <a:blip r:embed="rId2">
            <a:extLst>
              <a:ext uri="{28A0092B-C50C-407E-A947-70E740481C1C}">
                <a14:useLocalDpi xmlns:a14="http://schemas.microsoft.com/office/drawing/2010/main" val="0"/>
              </a:ext>
            </a:extLst>
          </a:blip>
          <a:srcRect l="1448" t="20275" r="838" b="72846"/>
          <a:stretch/>
        </p:blipFill>
        <p:spPr>
          <a:xfrm>
            <a:off x="4200433" y="2263058"/>
            <a:ext cx="5136542" cy="1017767"/>
          </a:xfrm>
          <a:prstGeom prst="rect">
            <a:avLst/>
          </a:prstGeom>
        </p:spPr>
      </p:pic>
      <p:sp>
        <p:nvSpPr>
          <p:cNvPr id="344" name="Shape 344"/>
          <p:cNvSpPr/>
          <p:nvPr/>
        </p:nvSpPr>
        <p:spPr>
          <a:xfrm>
            <a:off x="871935" y="2743201"/>
            <a:ext cx="2881511" cy="2970044"/>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spAutoFit/>
          </a:bodyPr>
          <a:lstStyle/>
          <a:p>
            <a:pPr>
              <a:buClr>
                <a:srgbClr val="94C627"/>
              </a:buClr>
              <a:buSzPct val="100000"/>
              <a:defRPr sz="1200">
                <a:solidFill>
                  <a:srgbClr val="000000"/>
                </a:solidFill>
              </a:defRPr>
            </a:pPr>
            <a:r>
              <a:rPr lang="de-DE" sz="1100" dirty="0"/>
              <a:t>Der Bereich </a:t>
            </a:r>
            <a:r>
              <a:rPr lang="de-DE" sz="1100" b="1" dirty="0"/>
              <a:t>Bauteildaten </a:t>
            </a:r>
            <a:r>
              <a:rPr lang="de-DE" sz="1100" dirty="0"/>
              <a:t>erfragt alle Parameter des Gebäudes, die durch Anschauen oder Anfassen herausgefunden werden können. </a:t>
            </a:r>
          </a:p>
          <a:p>
            <a:pPr marL="128588" indent="-128588">
              <a:buClr>
                <a:srgbClr val="94C627"/>
              </a:buClr>
              <a:buSzPct val="100000"/>
              <a:buFont typeface="Arial"/>
              <a:buChar char="•"/>
              <a:defRPr sz="1200">
                <a:solidFill>
                  <a:srgbClr val="000000"/>
                </a:solidFill>
              </a:defRPr>
            </a:pPr>
            <a:endParaRPr lang="de-DE" sz="1100" dirty="0"/>
          </a:p>
          <a:p>
            <a:pPr marL="128588" indent="-128588">
              <a:buClr>
                <a:srgbClr val="94C627"/>
              </a:buClr>
              <a:buSzPct val="100000"/>
              <a:buFont typeface="Arial"/>
              <a:buChar char="•"/>
              <a:defRPr sz="1200">
                <a:solidFill>
                  <a:srgbClr val="000000"/>
                </a:solidFill>
              </a:defRPr>
            </a:pPr>
            <a:endParaRPr lang="de-DE" sz="1100" dirty="0"/>
          </a:p>
          <a:p>
            <a:pPr>
              <a:buClr>
                <a:srgbClr val="94C627"/>
              </a:buClr>
              <a:buSzPct val="100000"/>
              <a:defRPr sz="1200">
                <a:solidFill>
                  <a:srgbClr val="000000"/>
                </a:solidFill>
              </a:defRPr>
            </a:pPr>
            <a:r>
              <a:rPr lang="de-DE" sz="1100" b="1" dirty="0"/>
              <a:t>Dach</a:t>
            </a:r>
          </a:p>
          <a:p>
            <a:pPr marL="128588" indent="-128588">
              <a:buClr>
                <a:srgbClr val="94C627"/>
              </a:buClr>
              <a:buSzPct val="100000"/>
              <a:buFont typeface="Arial"/>
              <a:buChar char="•"/>
              <a:defRPr sz="1200">
                <a:solidFill>
                  <a:srgbClr val="000000"/>
                </a:solidFill>
              </a:defRPr>
            </a:pPr>
            <a:endParaRPr lang="de-DE" sz="1100" dirty="0"/>
          </a:p>
          <a:p>
            <a:pPr marL="128588" indent="-128588">
              <a:buClr>
                <a:srgbClr val="94C627"/>
              </a:buClr>
              <a:buSzPct val="100000"/>
              <a:buFont typeface="Arial"/>
              <a:buChar char="•"/>
              <a:defRPr sz="1200">
                <a:solidFill>
                  <a:srgbClr val="000000"/>
                </a:solidFill>
              </a:defRPr>
            </a:pPr>
            <a:r>
              <a:rPr lang="de-DE" sz="1100" dirty="0"/>
              <a:t>Alle Punkte, die nicht zu sehen sind, müssen mit „unbekannt“ markiert werden. (</a:t>
            </a:r>
            <a:r>
              <a:rPr lang="de-DE" sz="1100" dirty="0">
                <a:solidFill>
                  <a:schemeClr val="tx2">
                    <a:lumMod val="50000"/>
                  </a:schemeClr>
                </a:solidFill>
              </a:rPr>
              <a:t>Hilfreich sind aktuelle Luftbildaufnahmen des Gebietes.)</a:t>
            </a:r>
          </a:p>
          <a:p>
            <a:pPr marL="128588" indent="-128588">
              <a:buClr>
                <a:srgbClr val="94C627"/>
              </a:buClr>
              <a:buSzPct val="100000"/>
              <a:buFont typeface="Arial"/>
              <a:buChar char="•"/>
              <a:defRPr sz="1200">
                <a:solidFill>
                  <a:srgbClr val="000000"/>
                </a:solidFill>
              </a:defRPr>
            </a:pPr>
            <a:endParaRPr lang="de-DE" sz="1100" dirty="0"/>
          </a:p>
          <a:p>
            <a:pPr marL="128588" indent="-128588">
              <a:buClr>
                <a:srgbClr val="94C627"/>
              </a:buClr>
              <a:buSzPct val="100000"/>
              <a:buFont typeface="Arial"/>
              <a:buChar char="•"/>
              <a:defRPr sz="1200">
                <a:solidFill>
                  <a:srgbClr val="000000"/>
                </a:solidFill>
              </a:defRPr>
            </a:pPr>
            <a:r>
              <a:rPr lang="de-DE" sz="1100" dirty="0"/>
              <a:t>Sollte das Dach über mehrere Formen oder Materialien verfügen, so wird der überwiegende Teil der Fläche aufgenommen und nicht unterteilt.</a:t>
            </a:r>
          </a:p>
        </p:txBody>
      </p:sp>
      <p:sp>
        <p:nvSpPr>
          <p:cNvPr id="347" name="Shape 347"/>
          <p:cNvSpPr/>
          <p:nvPr/>
        </p:nvSpPr>
        <p:spPr>
          <a:xfrm>
            <a:off x="4360070" y="1554438"/>
            <a:ext cx="1235869" cy="23083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spcBef>
                <a:spcPts val="600"/>
              </a:spcBef>
              <a:defRPr sz="1000">
                <a:solidFill>
                  <a:srgbClr val="000000"/>
                </a:solidFill>
              </a:defRPr>
            </a:lvl1pPr>
          </a:lstStyle>
          <a:p>
            <a:r>
              <a:rPr lang="de-DE" sz="900" dirty="0"/>
              <a:t>Bauteildaten</a:t>
            </a:r>
          </a:p>
        </p:txBody>
      </p:sp>
      <p:sp>
        <p:nvSpPr>
          <p:cNvPr id="348" name="Shape 348"/>
          <p:cNvSpPr/>
          <p:nvPr/>
        </p:nvSpPr>
        <p:spPr>
          <a:xfrm>
            <a:off x="4376738" y="1633538"/>
            <a:ext cx="0" cy="600076"/>
          </a:xfrm>
          <a:prstGeom prst="line">
            <a:avLst/>
          </a:prstGeom>
          <a:ln w="19050" cap="rnd">
            <a:solidFill>
              <a:srgbClr val="000000"/>
            </a:solidFill>
            <a:tailEnd type="triangle"/>
          </a:ln>
        </p:spPr>
        <p:txBody>
          <a:bodyPr lIns="34289" rIns="34289"/>
          <a:lstStyle/>
          <a:p>
            <a:endParaRPr sz="1350"/>
          </a:p>
        </p:txBody>
      </p:sp>
      <p:sp>
        <p:nvSpPr>
          <p:cNvPr id="349" name="Shape 349"/>
          <p:cNvSpPr/>
          <p:nvPr/>
        </p:nvSpPr>
        <p:spPr>
          <a:xfrm flipV="1">
            <a:off x="7749779" y="2953942"/>
            <a:ext cx="1" cy="736997"/>
          </a:xfrm>
          <a:prstGeom prst="line">
            <a:avLst/>
          </a:prstGeom>
          <a:ln w="19050" cap="rnd">
            <a:solidFill>
              <a:srgbClr val="000000"/>
            </a:solidFill>
            <a:tailEnd type="triangle"/>
          </a:ln>
        </p:spPr>
        <p:txBody>
          <a:bodyPr lIns="34289" rIns="34289"/>
          <a:lstStyle/>
          <a:p>
            <a:endParaRPr sz="1350"/>
          </a:p>
        </p:txBody>
      </p:sp>
      <p:sp>
        <p:nvSpPr>
          <p:cNvPr id="350" name="Shape 350"/>
          <p:cNvSpPr/>
          <p:nvPr/>
        </p:nvSpPr>
        <p:spPr>
          <a:xfrm>
            <a:off x="7749779" y="3553652"/>
            <a:ext cx="1409701" cy="203133"/>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lnSpc>
                <a:spcPct val="80000"/>
              </a:lnSpc>
              <a:spcBef>
                <a:spcPts val="600"/>
              </a:spcBef>
              <a:defRPr sz="1000">
                <a:solidFill>
                  <a:srgbClr val="000000"/>
                </a:solidFill>
              </a:defRPr>
            </a:lvl1pPr>
          </a:lstStyle>
          <a:p>
            <a:r>
              <a:rPr lang="de-DE" sz="900" dirty="0"/>
              <a:t>Anmerkungen</a:t>
            </a:r>
          </a:p>
        </p:txBody>
      </p:sp>
      <p:sp>
        <p:nvSpPr>
          <p:cNvPr id="351" name="Shape 351"/>
          <p:cNvSpPr/>
          <p:nvPr/>
        </p:nvSpPr>
        <p:spPr>
          <a:xfrm>
            <a:off x="4070748" y="3263585"/>
            <a:ext cx="5395913" cy="1"/>
          </a:xfrm>
          <a:prstGeom prst="line">
            <a:avLst/>
          </a:prstGeom>
          <a:ln w="19050" cap="rnd">
            <a:solidFill>
              <a:srgbClr val="808080"/>
            </a:solidFill>
            <a:prstDash val="sysDash"/>
          </a:ln>
        </p:spPr>
        <p:txBody>
          <a:bodyPr lIns="34289" rIns="34289"/>
          <a:lstStyle/>
          <a:p>
            <a:endParaRPr sz="1350"/>
          </a:p>
        </p:txBody>
      </p:sp>
      <p:sp>
        <p:nvSpPr>
          <p:cNvPr id="352" name="Shape 352"/>
          <p:cNvSpPr/>
          <p:nvPr/>
        </p:nvSpPr>
        <p:spPr>
          <a:xfrm>
            <a:off x="4070748" y="2241948"/>
            <a:ext cx="5395913" cy="1"/>
          </a:xfrm>
          <a:prstGeom prst="line">
            <a:avLst/>
          </a:prstGeom>
          <a:ln w="19050" cap="rnd">
            <a:solidFill>
              <a:srgbClr val="808080"/>
            </a:solidFill>
            <a:prstDash val="sysDash"/>
          </a:ln>
        </p:spPr>
        <p:txBody>
          <a:bodyPr lIns="34289" rIns="34289"/>
          <a:lstStyle/>
          <a:p>
            <a:endParaRPr sz="1350"/>
          </a:p>
        </p:txBody>
      </p:sp>
      <p:sp>
        <p:nvSpPr>
          <p:cNvPr id="15" name="Textfeld 14"/>
          <p:cNvSpPr txBox="1"/>
          <p:nvPr/>
        </p:nvSpPr>
        <p:spPr>
          <a:xfrm>
            <a:off x="9013031" y="6337626"/>
            <a:ext cx="426718" cy="184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ctr">
            <a:spAutoFit/>
          </a:bodyPr>
          <a:lstStyle/>
          <a:p>
            <a:pPr defTabSz="342900"/>
            <a:r>
              <a:rPr lang="de-DE" sz="750" dirty="0">
                <a:solidFill>
                  <a:schemeClr val="bg2">
                    <a:lumMod val="50000"/>
                  </a:schemeClr>
                </a:solidFill>
              </a:rPr>
              <a:t>Seite 20</a:t>
            </a:r>
          </a:p>
        </p:txBody>
      </p:sp>
      <p:sp>
        <p:nvSpPr>
          <p:cNvPr id="18" name="Shape 50">
            <a:extLst>
              <a:ext uri="{FF2B5EF4-FFF2-40B4-BE49-F238E27FC236}">
                <a16:creationId xmlns:a16="http://schemas.microsoft.com/office/drawing/2014/main" id="{C2D6DBBC-5B82-4F97-BD73-33DEA9567254}"/>
              </a:ext>
            </a:extLst>
          </p:cNvPr>
          <p:cNvSpPr>
            <a:spLocks noGrp="1"/>
          </p:cNvSpPr>
          <p:nvPr>
            <p:ph type="title"/>
          </p:nvPr>
        </p:nvSpPr>
        <p:spPr>
          <a:xfrm>
            <a:off x="871935" y="568324"/>
            <a:ext cx="2881511" cy="485775"/>
          </a:xfrm>
          <a:prstGeom prst="rect">
            <a:avLst/>
          </a:prstGeom>
          <a:effectLst/>
        </p:spPr>
        <p:txBody>
          <a:bodyPr>
            <a:normAutofit/>
          </a:bodyPr>
          <a:lstStyle/>
          <a:p>
            <a:pPr algn="ctr">
              <a:defRPr sz="2000"/>
            </a:pPr>
            <a:r>
              <a:rPr lang="de-DE" dirty="0"/>
              <a:t>5   Datenaufnahme</a:t>
            </a:r>
            <a:endParaRPr dirty="0"/>
          </a:p>
        </p:txBody>
      </p:sp>
      <p:sp>
        <p:nvSpPr>
          <p:cNvPr id="14" name="Shape 50">
            <a:extLst>
              <a:ext uri="{FF2B5EF4-FFF2-40B4-BE49-F238E27FC236}">
                <a16:creationId xmlns:a16="http://schemas.microsoft.com/office/drawing/2014/main" id="{7DEF9C12-573D-4367-8EE9-7DA27ED2A0C0}"/>
              </a:ext>
            </a:extLst>
          </p:cNvPr>
          <p:cNvSpPr txBox="1">
            <a:spLocks/>
          </p:cNvSpPr>
          <p:nvPr/>
        </p:nvSpPr>
        <p:spPr>
          <a:xfrm>
            <a:off x="871934" y="1155698"/>
            <a:ext cx="2881511" cy="485775"/>
          </a:xfrm>
          <a:prstGeom prst="rect">
            <a:avLst/>
          </a:prstGeom>
          <a:ln w="12700">
            <a:miter lim="400000"/>
          </a:ln>
          <a:effectLst/>
          <a:extLst>
            <a:ext uri="{C572A759-6A51-4108-AA02-DFA0A04FC94B}">
              <ma14:wrappingTextBoxFlag xmlns:ma14="http://schemas.microsoft.com/office/mac/drawingml/2011/main" xmlns="" val="1"/>
            </a:ext>
          </a:extLst>
        </p:spPr>
        <p:txBody>
          <a:bodyPr lIns="45719" rIns="45719" anchor="b">
            <a:normAutofit/>
          </a:bodyPr>
          <a:lstStyle>
            <a:lvl1pPr marL="0" marR="0" indent="0" algn="ctr" defTabSz="342900" rtl="0" latinLnBrk="0">
              <a:lnSpc>
                <a:spcPct val="100000"/>
              </a:lnSpc>
              <a:spcBef>
                <a:spcPts val="0"/>
              </a:spcBef>
              <a:spcAft>
                <a:spcPts val="0"/>
              </a:spcAft>
              <a:buClrTx/>
              <a:buSzTx/>
              <a:buFontTx/>
              <a:buNone/>
              <a:tabLst/>
              <a:defRPr sz="2000" b="1" i="0" u="none" strike="noStrike" cap="none" spc="0" baseline="0">
                <a:ln>
                  <a:noFill/>
                </a:ln>
                <a:solidFill>
                  <a:srgbClr val="FFFFFF"/>
                </a:solidFill>
                <a:uFillTx/>
                <a:latin typeface="+mj-lt"/>
                <a:ea typeface="+mj-ea"/>
                <a:cs typeface="+mj-cs"/>
                <a:sym typeface="Century Gothic"/>
              </a:defRPr>
            </a:lvl1pPr>
            <a:lvl2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2pPr>
            <a:lvl3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3pPr>
            <a:lvl4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4pPr>
            <a:lvl5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5pPr>
            <a:lvl6pPr marL="0" marR="0" indent="3429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6pPr>
            <a:lvl7pPr marL="0" marR="0" indent="6858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7pPr>
            <a:lvl8pPr marL="0" marR="0" indent="10287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8pPr>
            <a:lvl9pPr marL="0" marR="0" indent="13716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9pPr>
          </a:lstStyle>
          <a:p>
            <a:pPr hangingPunct="1">
              <a:defRPr sz="2000"/>
            </a:pPr>
            <a:r>
              <a:rPr lang="de-DE" sz="1600" dirty="0"/>
              <a:t>5.2 Gebäude von außen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rafik 55"/>
          <p:cNvPicPr>
            <a:picLocks noChangeAspect="1"/>
          </p:cNvPicPr>
          <p:nvPr/>
        </p:nvPicPr>
        <p:blipFill rotWithShape="1">
          <a:blip r:embed="rId2">
            <a:extLst>
              <a:ext uri="{28A0092B-C50C-407E-A947-70E740481C1C}">
                <a14:useLocalDpi xmlns:a14="http://schemas.microsoft.com/office/drawing/2010/main" val="0"/>
              </a:ext>
            </a:extLst>
          </a:blip>
          <a:srcRect l="1448" t="20275" r="838" b="72846"/>
          <a:stretch/>
        </p:blipFill>
        <p:spPr>
          <a:xfrm>
            <a:off x="4147663" y="1786939"/>
            <a:ext cx="5136542" cy="1017767"/>
          </a:xfrm>
          <a:prstGeom prst="rect">
            <a:avLst/>
          </a:prstGeom>
        </p:spPr>
      </p:pic>
      <p:sp>
        <p:nvSpPr>
          <p:cNvPr id="357" name="Shape 357"/>
          <p:cNvSpPr/>
          <p:nvPr/>
        </p:nvSpPr>
        <p:spPr>
          <a:xfrm>
            <a:off x="871935" y="2743201"/>
            <a:ext cx="2876155" cy="3477875"/>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spAutoFit/>
          </a:bodyPr>
          <a:lstStyle/>
          <a:p>
            <a:pPr marL="85725" indent="-85725">
              <a:buClr>
                <a:srgbClr val="94C627"/>
              </a:buClr>
              <a:buSzPct val="100000"/>
              <a:buFont typeface="Arial"/>
              <a:buChar char="•"/>
              <a:defRPr sz="1200">
                <a:solidFill>
                  <a:srgbClr val="000000"/>
                </a:solidFill>
              </a:defRPr>
            </a:pPr>
            <a:r>
              <a:rPr lang="de-DE" sz="1100" dirty="0"/>
              <a:t>Die </a:t>
            </a:r>
            <a:r>
              <a:rPr lang="de-DE" sz="1100" b="1" dirty="0"/>
              <a:t>Dachformen </a:t>
            </a:r>
            <a:r>
              <a:rPr lang="de-DE" sz="1100" dirty="0"/>
              <a:t>(DDM) umfassen die häufigsten Dachformen. Sollte eine Dachform nicht aufgeführt sein, wird diese als „sonstige“ markiert und in den Anmerkungen konkret benannt oder beschrieben</a:t>
            </a:r>
          </a:p>
          <a:p>
            <a:pPr marL="85725" indent="-85725">
              <a:defRPr sz="1200">
                <a:solidFill>
                  <a:srgbClr val="000000"/>
                </a:solidFill>
              </a:defRPr>
            </a:pPr>
            <a:endParaRPr lang="de-DE" sz="1100" dirty="0"/>
          </a:p>
          <a:p>
            <a:pPr marL="85725" indent="-85725">
              <a:buClr>
                <a:srgbClr val="94C627"/>
              </a:buClr>
              <a:buSzPct val="100000"/>
              <a:buFont typeface="Arial"/>
              <a:buChar char="•"/>
              <a:defRPr sz="1200">
                <a:solidFill>
                  <a:srgbClr val="000000"/>
                </a:solidFill>
              </a:defRPr>
            </a:pPr>
            <a:r>
              <a:rPr lang="de-DE" sz="1100" dirty="0"/>
              <a:t>Die </a:t>
            </a:r>
            <a:r>
              <a:rPr lang="de-DE" sz="1100" b="1" dirty="0"/>
              <a:t>Dachneigung </a:t>
            </a:r>
            <a:r>
              <a:rPr lang="de-DE" sz="1100" dirty="0"/>
              <a:t>(DDM) wird in </a:t>
            </a:r>
            <a:r>
              <a:rPr lang="de-DE" sz="1100" i="1" dirty="0"/>
              <a:t>unter</a:t>
            </a:r>
            <a:r>
              <a:rPr lang="de-DE" sz="1100" dirty="0"/>
              <a:t> und </a:t>
            </a:r>
            <a:r>
              <a:rPr lang="de-DE" sz="1100" i="1" dirty="0"/>
              <a:t>über</a:t>
            </a:r>
            <a:r>
              <a:rPr lang="de-DE" sz="1100" dirty="0"/>
              <a:t> 20 Grad unterschieden. </a:t>
            </a:r>
          </a:p>
          <a:p>
            <a:pPr marL="85725" indent="-85725">
              <a:buClr>
                <a:srgbClr val="94C627"/>
              </a:buClr>
              <a:buSzPct val="100000"/>
              <a:buFont typeface="Arial"/>
              <a:buChar char="•"/>
              <a:defRPr sz="1200">
                <a:solidFill>
                  <a:srgbClr val="000000"/>
                </a:solidFill>
              </a:defRPr>
            </a:pPr>
            <a:endParaRPr lang="de-DE" sz="1100" dirty="0"/>
          </a:p>
          <a:p>
            <a:pPr marL="85725" indent="-85725">
              <a:buClr>
                <a:srgbClr val="94C627"/>
              </a:buClr>
              <a:buSzPct val="100000"/>
              <a:buFont typeface="Arial"/>
              <a:buChar char="•"/>
              <a:defRPr sz="1200">
                <a:solidFill>
                  <a:srgbClr val="000000"/>
                </a:solidFill>
              </a:defRPr>
            </a:pPr>
            <a:endParaRPr lang="de-DE" sz="1100" dirty="0"/>
          </a:p>
          <a:p>
            <a:pPr marL="85725" indent="-85725">
              <a:buClr>
                <a:srgbClr val="94C627"/>
              </a:buClr>
              <a:buSzPct val="100000"/>
              <a:buFont typeface="Arial"/>
              <a:buChar char="•"/>
              <a:defRPr sz="1200">
                <a:solidFill>
                  <a:srgbClr val="000000"/>
                </a:solidFill>
              </a:defRPr>
            </a:pPr>
            <a:endParaRPr lang="de-DE" sz="1100" dirty="0"/>
          </a:p>
          <a:p>
            <a:pPr marL="85725" indent="-85725">
              <a:buClr>
                <a:srgbClr val="94C627"/>
              </a:buClr>
              <a:buSzPct val="100000"/>
              <a:buFont typeface="Arial"/>
              <a:buChar char="•"/>
              <a:defRPr sz="1200">
                <a:solidFill>
                  <a:srgbClr val="000000"/>
                </a:solidFill>
              </a:defRPr>
            </a:pPr>
            <a:endParaRPr lang="de-DE" sz="1100" dirty="0"/>
          </a:p>
          <a:p>
            <a:pPr marL="85725" indent="-85725">
              <a:buClr>
                <a:srgbClr val="94C627"/>
              </a:buClr>
              <a:buSzPct val="100000"/>
              <a:buFont typeface="Arial"/>
              <a:buChar char="•"/>
              <a:defRPr sz="1200">
                <a:solidFill>
                  <a:srgbClr val="000000"/>
                </a:solidFill>
              </a:defRPr>
            </a:pPr>
            <a:endParaRPr lang="de-DE" sz="1100" dirty="0"/>
          </a:p>
          <a:p>
            <a:pPr marL="85725" indent="-85725">
              <a:buClr>
                <a:srgbClr val="94C627"/>
              </a:buClr>
              <a:buSzPct val="100000"/>
              <a:buFont typeface="Arial"/>
              <a:buChar char="•"/>
              <a:defRPr sz="1200">
                <a:solidFill>
                  <a:srgbClr val="000000"/>
                </a:solidFill>
              </a:defRPr>
            </a:pPr>
            <a:endParaRPr lang="de-DE" sz="1100" dirty="0"/>
          </a:p>
          <a:p>
            <a:pPr marL="85725" indent="-85725">
              <a:buClr>
                <a:srgbClr val="94C627"/>
              </a:buClr>
              <a:buSzPct val="100000"/>
              <a:buFont typeface="Arial"/>
              <a:buChar char="•"/>
              <a:defRPr sz="1200">
                <a:solidFill>
                  <a:srgbClr val="000000"/>
                </a:solidFill>
              </a:defRPr>
            </a:pPr>
            <a:r>
              <a:rPr lang="de-DE" sz="1100" dirty="0"/>
              <a:t>Der </a:t>
            </a:r>
            <a:r>
              <a:rPr lang="de-DE" sz="1100" b="1" dirty="0"/>
              <a:t>Zustand</a:t>
            </a:r>
            <a:r>
              <a:rPr lang="de-DE" sz="1100" dirty="0"/>
              <a:t> (DDM) bewertet, in welchem Zeitraum das Dach erneuert werden sollte. Je dringender der Handlungsbedarf ist, umso schlechter ist der Zustand.</a:t>
            </a:r>
          </a:p>
        </p:txBody>
      </p:sp>
      <p:sp>
        <p:nvSpPr>
          <p:cNvPr id="360" name="Shape 360"/>
          <p:cNvSpPr/>
          <p:nvPr/>
        </p:nvSpPr>
        <p:spPr>
          <a:xfrm>
            <a:off x="4078700" y="446089"/>
            <a:ext cx="1235869" cy="23083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spcBef>
                <a:spcPts val="600"/>
              </a:spcBef>
              <a:defRPr sz="1000">
                <a:solidFill>
                  <a:srgbClr val="000000"/>
                </a:solidFill>
              </a:defRPr>
            </a:lvl1pPr>
          </a:lstStyle>
          <a:p>
            <a:r>
              <a:rPr lang="de-DE" sz="900" dirty="0"/>
              <a:t>Dachform</a:t>
            </a:r>
          </a:p>
        </p:txBody>
      </p:sp>
      <p:sp>
        <p:nvSpPr>
          <p:cNvPr id="362" name="Shape 362"/>
          <p:cNvSpPr/>
          <p:nvPr/>
        </p:nvSpPr>
        <p:spPr>
          <a:xfrm>
            <a:off x="7757731" y="1654423"/>
            <a:ext cx="1" cy="810816"/>
          </a:xfrm>
          <a:prstGeom prst="line">
            <a:avLst/>
          </a:prstGeom>
          <a:ln w="19050" cap="rnd">
            <a:solidFill>
              <a:srgbClr val="000000"/>
            </a:solidFill>
            <a:tailEnd type="triangle"/>
          </a:ln>
        </p:spPr>
        <p:txBody>
          <a:bodyPr lIns="34289" rIns="34289"/>
          <a:lstStyle/>
          <a:p>
            <a:endParaRPr sz="1350"/>
          </a:p>
        </p:txBody>
      </p:sp>
      <p:sp>
        <p:nvSpPr>
          <p:cNvPr id="363" name="Shape 363"/>
          <p:cNvSpPr/>
          <p:nvPr/>
        </p:nvSpPr>
        <p:spPr>
          <a:xfrm>
            <a:off x="7757731" y="1598697"/>
            <a:ext cx="1409701" cy="203133"/>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lnSpc>
                <a:spcPct val="80000"/>
              </a:lnSpc>
              <a:spcBef>
                <a:spcPts val="600"/>
              </a:spcBef>
              <a:defRPr sz="1000">
                <a:solidFill>
                  <a:srgbClr val="000000"/>
                </a:solidFill>
              </a:defRPr>
            </a:lvl1pPr>
          </a:lstStyle>
          <a:p>
            <a:r>
              <a:rPr lang="de-DE" sz="900" dirty="0"/>
              <a:t>Anmerkungen</a:t>
            </a:r>
          </a:p>
        </p:txBody>
      </p:sp>
      <p:sp>
        <p:nvSpPr>
          <p:cNvPr id="364" name="Shape 364"/>
          <p:cNvSpPr/>
          <p:nvPr/>
        </p:nvSpPr>
        <p:spPr>
          <a:xfrm>
            <a:off x="4158472" y="2773612"/>
            <a:ext cx="5317331" cy="1"/>
          </a:xfrm>
          <a:prstGeom prst="line">
            <a:avLst/>
          </a:prstGeom>
          <a:ln w="19050" cap="rnd">
            <a:solidFill>
              <a:srgbClr val="808080"/>
            </a:solidFill>
            <a:prstDash val="sysDash"/>
          </a:ln>
        </p:spPr>
        <p:txBody>
          <a:bodyPr lIns="34289" rIns="34289"/>
          <a:lstStyle/>
          <a:p>
            <a:endParaRPr sz="1350"/>
          </a:p>
        </p:txBody>
      </p:sp>
      <p:sp>
        <p:nvSpPr>
          <p:cNvPr id="365" name="Shape 365"/>
          <p:cNvSpPr/>
          <p:nvPr/>
        </p:nvSpPr>
        <p:spPr>
          <a:xfrm>
            <a:off x="4078700" y="1799681"/>
            <a:ext cx="5395913" cy="1"/>
          </a:xfrm>
          <a:prstGeom prst="line">
            <a:avLst/>
          </a:prstGeom>
          <a:ln w="19050" cap="rnd">
            <a:solidFill>
              <a:srgbClr val="808080"/>
            </a:solidFill>
            <a:prstDash val="sysDash"/>
          </a:ln>
        </p:spPr>
        <p:txBody>
          <a:bodyPr lIns="34289" rIns="34289"/>
          <a:lstStyle/>
          <a:p>
            <a:endParaRPr sz="1350"/>
          </a:p>
        </p:txBody>
      </p:sp>
      <p:sp>
        <p:nvSpPr>
          <p:cNvPr id="366" name="Shape 366"/>
          <p:cNvSpPr/>
          <p:nvPr/>
        </p:nvSpPr>
        <p:spPr>
          <a:xfrm>
            <a:off x="4847844" y="3045141"/>
            <a:ext cx="1543051" cy="23083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spcBef>
                <a:spcPts val="600"/>
              </a:spcBef>
              <a:defRPr sz="1000">
                <a:solidFill>
                  <a:srgbClr val="000000"/>
                </a:solidFill>
              </a:defRPr>
            </a:lvl1pPr>
          </a:lstStyle>
          <a:p>
            <a:r>
              <a:rPr lang="de-DE" sz="900" dirty="0"/>
              <a:t>Dachneigung</a:t>
            </a:r>
          </a:p>
        </p:txBody>
      </p:sp>
      <p:sp>
        <p:nvSpPr>
          <p:cNvPr id="367" name="Shape 367"/>
          <p:cNvSpPr/>
          <p:nvPr/>
        </p:nvSpPr>
        <p:spPr>
          <a:xfrm flipH="1">
            <a:off x="4613291" y="2280693"/>
            <a:ext cx="226219" cy="1"/>
          </a:xfrm>
          <a:prstGeom prst="line">
            <a:avLst/>
          </a:prstGeom>
          <a:ln w="19050" cap="rnd">
            <a:solidFill>
              <a:srgbClr val="000000"/>
            </a:solidFill>
            <a:tailEnd type="triangle"/>
          </a:ln>
        </p:spPr>
        <p:txBody>
          <a:bodyPr lIns="34289" rIns="34289"/>
          <a:lstStyle/>
          <a:p>
            <a:endParaRPr sz="1350"/>
          </a:p>
        </p:txBody>
      </p:sp>
      <p:sp>
        <p:nvSpPr>
          <p:cNvPr id="368" name="Shape 368"/>
          <p:cNvSpPr/>
          <p:nvPr/>
        </p:nvSpPr>
        <p:spPr>
          <a:xfrm>
            <a:off x="4839508" y="2280692"/>
            <a:ext cx="2" cy="912998"/>
          </a:xfrm>
          <a:prstGeom prst="line">
            <a:avLst/>
          </a:prstGeom>
          <a:ln w="19050" cap="rnd">
            <a:solidFill>
              <a:srgbClr val="000000"/>
            </a:solidFill>
          </a:ln>
        </p:spPr>
        <p:txBody>
          <a:bodyPr lIns="34289" rIns="34289"/>
          <a:lstStyle/>
          <a:p>
            <a:endParaRPr sz="1350"/>
          </a:p>
        </p:txBody>
      </p:sp>
      <p:sp>
        <p:nvSpPr>
          <p:cNvPr id="375" name="Shape 375"/>
          <p:cNvSpPr/>
          <p:nvPr/>
        </p:nvSpPr>
        <p:spPr>
          <a:xfrm>
            <a:off x="4171445" y="684141"/>
            <a:ext cx="721519" cy="230832"/>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nchor="ctr">
            <a:spAutoFit/>
          </a:bodyPr>
          <a:lstStyle>
            <a:lvl1pPr>
              <a:spcBef>
                <a:spcPts val="600"/>
              </a:spcBef>
              <a:defRPr sz="1000">
                <a:solidFill>
                  <a:srgbClr val="000000"/>
                </a:solidFill>
              </a:defRPr>
            </a:lvl1pPr>
          </a:lstStyle>
          <a:p>
            <a:r>
              <a:rPr lang="de-DE" sz="900" dirty="0"/>
              <a:t>Flachdach</a:t>
            </a:r>
          </a:p>
        </p:txBody>
      </p:sp>
      <p:sp>
        <p:nvSpPr>
          <p:cNvPr id="376" name="Shape 376"/>
          <p:cNvSpPr/>
          <p:nvPr/>
        </p:nvSpPr>
        <p:spPr>
          <a:xfrm>
            <a:off x="4976140" y="684141"/>
            <a:ext cx="731044" cy="230832"/>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nchor="ctr">
            <a:spAutoFit/>
          </a:bodyPr>
          <a:lstStyle>
            <a:lvl1pPr>
              <a:spcBef>
                <a:spcPts val="600"/>
              </a:spcBef>
              <a:defRPr sz="1000">
                <a:solidFill>
                  <a:srgbClr val="000000"/>
                </a:solidFill>
              </a:defRPr>
            </a:lvl1pPr>
          </a:lstStyle>
          <a:p>
            <a:r>
              <a:rPr lang="de-DE" sz="900" dirty="0"/>
              <a:t>Satteldach</a:t>
            </a:r>
          </a:p>
        </p:txBody>
      </p:sp>
      <p:sp>
        <p:nvSpPr>
          <p:cNvPr id="377" name="Shape 377"/>
          <p:cNvSpPr/>
          <p:nvPr/>
        </p:nvSpPr>
        <p:spPr>
          <a:xfrm>
            <a:off x="5701998" y="680569"/>
            <a:ext cx="828675" cy="23083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spcBef>
                <a:spcPts val="600"/>
              </a:spcBef>
              <a:defRPr sz="1000">
                <a:solidFill>
                  <a:srgbClr val="000000"/>
                </a:solidFill>
              </a:defRPr>
            </a:lvl1pPr>
          </a:lstStyle>
          <a:p>
            <a:r>
              <a:rPr lang="de-DE" sz="900" dirty="0"/>
              <a:t>Berliner Dach</a:t>
            </a:r>
          </a:p>
        </p:txBody>
      </p:sp>
      <p:sp>
        <p:nvSpPr>
          <p:cNvPr id="378" name="Shape 378"/>
          <p:cNvSpPr/>
          <p:nvPr/>
        </p:nvSpPr>
        <p:spPr>
          <a:xfrm>
            <a:off x="6502015" y="680569"/>
            <a:ext cx="801292" cy="230832"/>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nchor="ctr">
            <a:spAutoFit/>
          </a:bodyPr>
          <a:lstStyle>
            <a:lvl1pPr>
              <a:spcBef>
                <a:spcPts val="600"/>
              </a:spcBef>
              <a:defRPr sz="1000">
                <a:solidFill>
                  <a:srgbClr val="000000"/>
                </a:solidFill>
              </a:defRPr>
            </a:lvl1pPr>
          </a:lstStyle>
          <a:p>
            <a:r>
              <a:rPr lang="de-DE" sz="900" dirty="0"/>
              <a:t>Walmdach</a:t>
            </a:r>
          </a:p>
        </p:txBody>
      </p:sp>
      <p:sp>
        <p:nvSpPr>
          <p:cNvPr id="379" name="Shape 379"/>
          <p:cNvSpPr/>
          <p:nvPr/>
        </p:nvSpPr>
        <p:spPr>
          <a:xfrm>
            <a:off x="7417224" y="684141"/>
            <a:ext cx="1117664" cy="230832"/>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nchor="ctr">
            <a:spAutoFit/>
          </a:bodyPr>
          <a:lstStyle>
            <a:lvl1pPr>
              <a:spcBef>
                <a:spcPts val="600"/>
              </a:spcBef>
              <a:defRPr sz="1000">
                <a:solidFill>
                  <a:srgbClr val="000000"/>
                </a:solidFill>
              </a:defRPr>
            </a:lvl1pPr>
          </a:lstStyle>
          <a:p>
            <a:r>
              <a:rPr lang="de-DE" sz="900" dirty="0"/>
              <a:t>Krüppelwalmdach</a:t>
            </a:r>
          </a:p>
        </p:txBody>
      </p:sp>
      <p:sp>
        <p:nvSpPr>
          <p:cNvPr id="380" name="Shape 380"/>
          <p:cNvSpPr/>
          <p:nvPr/>
        </p:nvSpPr>
        <p:spPr>
          <a:xfrm>
            <a:off x="8683818" y="687713"/>
            <a:ext cx="939289" cy="230832"/>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nchor="ctr">
            <a:spAutoFit/>
          </a:bodyPr>
          <a:lstStyle>
            <a:lvl1pPr>
              <a:spcBef>
                <a:spcPts val="600"/>
              </a:spcBef>
              <a:defRPr sz="1000">
                <a:solidFill>
                  <a:srgbClr val="000000"/>
                </a:solidFill>
              </a:defRPr>
            </a:lvl1pPr>
          </a:lstStyle>
          <a:p>
            <a:r>
              <a:rPr lang="de-DE" sz="900" dirty="0"/>
              <a:t>Mansarddach</a:t>
            </a:r>
          </a:p>
        </p:txBody>
      </p:sp>
      <p:sp>
        <p:nvSpPr>
          <p:cNvPr id="385" name="Shape 385"/>
          <p:cNvSpPr/>
          <p:nvPr/>
        </p:nvSpPr>
        <p:spPr>
          <a:xfrm>
            <a:off x="4420101" y="4091105"/>
            <a:ext cx="916781" cy="230832"/>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nchor="ctr">
            <a:spAutoFit/>
          </a:bodyPr>
          <a:lstStyle>
            <a:lvl1pPr>
              <a:spcBef>
                <a:spcPts val="600"/>
              </a:spcBef>
              <a:defRPr sz="1000">
                <a:solidFill>
                  <a:srgbClr val="000000"/>
                </a:solidFill>
              </a:defRPr>
            </a:lvl1pPr>
          </a:lstStyle>
          <a:p>
            <a:r>
              <a:rPr lang="de-DE" sz="900" dirty="0"/>
              <a:t>Unter 20 Grad</a:t>
            </a:r>
          </a:p>
        </p:txBody>
      </p:sp>
      <p:sp>
        <p:nvSpPr>
          <p:cNvPr id="386" name="Shape 386"/>
          <p:cNvSpPr/>
          <p:nvPr/>
        </p:nvSpPr>
        <p:spPr>
          <a:xfrm>
            <a:off x="5402674" y="4084556"/>
            <a:ext cx="817960" cy="23083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spcBef>
                <a:spcPts val="600"/>
              </a:spcBef>
              <a:defRPr sz="1000">
                <a:solidFill>
                  <a:srgbClr val="000000"/>
                </a:solidFill>
              </a:defRPr>
            </a:lvl1pPr>
          </a:lstStyle>
          <a:p>
            <a:r>
              <a:rPr lang="de-DE" sz="900" dirty="0"/>
              <a:t>20 Grad</a:t>
            </a:r>
          </a:p>
        </p:txBody>
      </p:sp>
      <p:sp>
        <p:nvSpPr>
          <p:cNvPr id="387" name="Shape 387"/>
          <p:cNvSpPr/>
          <p:nvPr/>
        </p:nvSpPr>
        <p:spPr>
          <a:xfrm>
            <a:off x="6715934" y="4097653"/>
            <a:ext cx="817960" cy="23083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spcBef>
                <a:spcPts val="600"/>
              </a:spcBef>
              <a:defRPr sz="1000">
                <a:solidFill>
                  <a:srgbClr val="000000"/>
                </a:solidFill>
              </a:defRPr>
            </a:lvl1pPr>
          </a:lstStyle>
          <a:p>
            <a:r>
              <a:rPr lang="de-DE" sz="900" dirty="0"/>
              <a:t>Über 20 Grad</a:t>
            </a:r>
          </a:p>
        </p:txBody>
      </p:sp>
      <p:sp>
        <p:nvSpPr>
          <p:cNvPr id="388" name="Shape 388"/>
          <p:cNvSpPr/>
          <p:nvPr/>
        </p:nvSpPr>
        <p:spPr>
          <a:xfrm>
            <a:off x="7862505" y="4097653"/>
            <a:ext cx="817960" cy="23083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spcBef>
                <a:spcPts val="600"/>
              </a:spcBef>
              <a:defRPr sz="1000">
                <a:solidFill>
                  <a:srgbClr val="000000"/>
                </a:solidFill>
              </a:defRPr>
            </a:lvl1pPr>
          </a:lstStyle>
          <a:p>
            <a:r>
              <a:rPr lang="de-DE" sz="900" dirty="0"/>
              <a:t>Über 20 Grad</a:t>
            </a:r>
          </a:p>
        </p:txBody>
      </p:sp>
      <p:grpSp>
        <p:nvGrpSpPr>
          <p:cNvPr id="391" name="Group 391"/>
          <p:cNvGrpSpPr/>
          <p:nvPr/>
        </p:nvGrpSpPr>
        <p:grpSpPr>
          <a:xfrm>
            <a:off x="4067983" y="2365993"/>
            <a:ext cx="161927" cy="2305672"/>
            <a:chOff x="0" y="0"/>
            <a:chExt cx="193675" cy="2511425"/>
          </a:xfrm>
        </p:grpSpPr>
        <p:sp>
          <p:nvSpPr>
            <p:cNvPr id="389" name="Shape 389"/>
            <p:cNvSpPr/>
            <p:nvPr/>
          </p:nvSpPr>
          <p:spPr>
            <a:xfrm>
              <a:off x="0" y="-1"/>
              <a:ext cx="193676" cy="1"/>
            </a:xfrm>
            <a:prstGeom prst="line">
              <a:avLst/>
            </a:prstGeom>
            <a:noFill/>
            <a:ln w="19050" cap="rnd">
              <a:solidFill>
                <a:srgbClr val="000000"/>
              </a:solidFill>
              <a:prstDash val="solid"/>
              <a:round/>
              <a:tailEnd type="triangle" w="med" len="med"/>
            </a:ln>
            <a:effectLst/>
          </p:spPr>
          <p:txBody>
            <a:bodyPr wrap="square" lIns="34289" tIns="34289" rIns="34289" bIns="34289" numCol="1" anchor="t">
              <a:noAutofit/>
            </a:bodyPr>
            <a:lstStyle/>
            <a:p>
              <a:endParaRPr sz="1350"/>
            </a:p>
          </p:txBody>
        </p:sp>
        <p:sp>
          <p:nvSpPr>
            <p:cNvPr id="390" name="Shape 390"/>
            <p:cNvSpPr/>
            <p:nvPr/>
          </p:nvSpPr>
          <p:spPr>
            <a:xfrm flipH="1">
              <a:off x="1273" y="0"/>
              <a:ext cx="2" cy="2511426"/>
            </a:xfrm>
            <a:prstGeom prst="line">
              <a:avLst/>
            </a:prstGeom>
            <a:noFill/>
            <a:ln w="19050" cap="rnd">
              <a:solidFill>
                <a:srgbClr val="000000"/>
              </a:solidFill>
              <a:prstDash val="solid"/>
              <a:round/>
            </a:ln>
            <a:effectLst/>
          </p:spPr>
          <p:txBody>
            <a:bodyPr wrap="square" lIns="34289" tIns="34289" rIns="34289" bIns="34289" numCol="1" anchor="t">
              <a:noAutofit/>
            </a:bodyPr>
            <a:lstStyle/>
            <a:p>
              <a:endParaRPr sz="1350"/>
            </a:p>
          </p:txBody>
        </p:sp>
      </p:grpSp>
      <p:sp>
        <p:nvSpPr>
          <p:cNvPr id="392" name="Shape 392"/>
          <p:cNvSpPr/>
          <p:nvPr/>
        </p:nvSpPr>
        <p:spPr>
          <a:xfrm>
            <a:off x="4067983" y="4533364"/>
            <a:ext cx="1543050" cy="23083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spcBef>
                <a:spcPts val="600"/>
              </a:spcBef>
              <a:defRPr sz="1000">
                <a:solidFill>
                  <a:srgbClr val="000000"/>
                </a:solidFill>
              </a:defRPr>
            </a:lvl1pPr>
          </a:lstStyle>
          <a:p>
            <a:r>
              <a:rPr lang="de-DE" sz="900" dirty="0"/>
              <a:t>Zustand</a:t>
            </a:r>
          </a:p>
        </p:txBody>
      </p:sp>
      <p:sp>
        <p:nvSpPr>
          <p:cNvPr id="396" name="Shape 396"/>
          <p:cNvSpPr/>
          <p:nvPr/>
        </p:nvSpPr>
        <p:spPr>
          <a:xfrm>
            <a:off x="4184062" y="5824672"/>
            <a:ext cx="1218612" cy="723275"/>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nchor="ctr">
            <a:spAutoFit/>
          </a:bodyPr>
          <a:lstStyle>
            <a:lvl1pPr>
              <a:spcBef>
                <a:spcPts val="600"/>
              </a:spcBef>
              <a:defRPr sz="1000">
                <a:solidFill>
                  <a:srgbClr val="000000"/>
                </a:solidFill>
              </a:defRPr>
            </a:lvl1pPr>
          </a:lstStyle>
          <a:p>
            <a:r>
              <a:rPr lang="de-DE" sz="900" dirty="0"/>
              <a:t>Zustand: gut</a:t>
            </a:r>
          </a:p>
          <a:p>
            <a:r>
              <a:rPr lang="de-DE" sz="900" dirty="0"/>
              <a:t>Handlungsbedarf nach etwa 10 Jahren.</a:t>
            </a:r>
          </a:p>
        </p:txBody>
      </p:sp>
      <p:sp>
        <p:nvSpPr>
          <p:cNvPr id="397" name="Shape 397"/>
          <p:cNvSpPr/>
          <p:nvPr/>
        </p:nvSpPr>
        <p:spPr>
          <a:xfrm>
            <a:off x="5547163" y="5877022"/>
            <a:ext cx="1669456" cy="800219"/>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nchor="ctr">
            <a:spAutoFit/>
          </a:bodyPr>
          <a:lstStyle>
            <a:lvl1pPr>
              <a:spcBef>
                <a:spcPts val="600"/>
              </a:spcBef>
              <a:defRPr sz="1000">
                <a:solidFill>
                  <a:srgbClr val="000000"/>
                </a:solidFill>
              </a:defRPr>
            </a:lvl1pPr>
          </a:lstStyle>
          <a:p>
            <a:r>
              <a:rPr lang="de-DE" sz="900" dirty="0"/>
              <a:t>Zustand: mittel</a:t>
            </a:r>
          </a:p>
          <a:p>
            <a:r>
              <a:rPr lang="de-DE" sz="900" dirty="0"/>
              <a:t>Handlungsbedarf in etwa 5 Jahren.</a:t>
            </a:r>
          </a:p>
          <a:p>
            <a:endParaRPr lang="de-DE" sz="900" dirty="0"/>
          </a:p>
        </p:txBody>
      </p:sp>
      <p:sp>
        <p:nvSpPr>
          <p:cNvPr id="398" name="Shape 398"/>
          <p:cNvSpPr/>
          <p:nvPr/>
        </p:nvSpPr>
        <p:spPr>
          <a:xfrm>
            <a:off x="7386468" y="5813836"/>
            <a:ext cx="1301949" cy="501676"/>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nchor="ctr">
            <a:spAutoFit/>
          </a:bodyPr>
          <a:lstStyle>
            <a:lvl1pPr>
              <a:lnSpc>
                <a:spcPct val="80000"/>
              </a:lnSpc>
              <a:spcBef>
                <a:spcPts val="600"/>
              </a:spcBef>
              <a:defRPr sz="700">
                <a:solidFill>
                  <a:srgbClr val="000000"/>
                </a:solidFill>
              </a:defRPr>
            </a:lvl1pPr>
          </a:lstStyle>
          <a:p>
            <a:r>
              <a:rPr lang="de-DE" sz="900" dirty="0"/>
              <a:t>Zustand: schlecht</a:t>
            </a:r>
          </a:p>
          <a:p>
            <a:r>
              <a:rPr lang="de-DE" sz="900" dirty="0"/>
              <a:t>Handlungsbedarf in maximal 2 Jahren.</a:t>
            </a:r>
          </a:p>
        </p:txBody>
      </p:sp>
      <p:sp>
        <p:nvSpPr>
          <p:cNvPr id="45" name="Textfeld 44"/>
          <p:cNvSpPr txBox="1"/>
          <p:nvPr/>
        </p:nvSpPr>
        <p:spPr>
          <a:xfrm>
            <a:off x="9013031" y="6337626"/>
            <a:ext cx="426718" cy="184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ctr">
            <a:spAutoFit/>
          </a:bodyPr>
          <a:lstStyle/>
          <a:p>
            <a:pPr defTabSz="342900"/>
            <a:r>
              <a:rPr lang="de-DE" sz="750" dirty="0">
                <a:solidFill>
                  <a:schemeClr val="bg2">
                    <a:lumMod val="50000"/>
                  </a:schemeClr>
                </a:solidFill>
              </a:rPr>
              <a:t>Seite 21</a:t>
            </a:r>
          </a:p>
        </p:txBody>
      </p:sp>
      <p:grpSp>
        <p:nvGrpSpPr>
          <p:cNvPr id="46" name="Group 391"/>
          <p:cNvGrpSpPr/>
          <p:nvPr/>
        </p:nvGrpSpPr>
        <p:grpSpPr>
          <a:xfrm flipV="1">
            <a:off x="4067983" y="508966"/>
            <a:ext cx="139400" cy="1672828"/>
            <a:chOff x="0" y="0"/>
            <a:chExt cx="193675" cy="2511425"/>
          </a:xfrm>
        </p:grpSpPr>
        <p:sp>
          <p:nvSpPr>
            <p:cNvPr id="47" name="Shape 389"/>
            <p:cNvSpPr/>
            <p:nvPr/>
          </p:nvSpPr>
          <p:spPr>
            <a:xfrm>
              <a:off x="0" y="-1"/>
              <a:ext cx="193676" cy="1"/>
            </a:xfrm>
            <a:prstGeom prst="line">
              <a:avLst/>
            </a:prstGeom>
            <a:noFill/>
            <a:ln w="19050" cap="rnd">
              <a:solidFill>
                <a:srgbClr val="000000"/>
              </a:solidFill>
              <a:prstDash val="solid"/>
              <a:round/>
              <a:tailEnd type="triangle" w="med" len="med"/>
            </a:ln>
            <a:effectLst/>
          </p:spPr>
          <p:txBody>
            <a:bodyPr wrap="square" lIns="34289" tIns="34289" rIns="34289" bIns="34289" numCol="1" anchor="t">
              <a:noAutofit/>
            </a:bodyPr>
            <a:lstStyle/>
            <a:p>
              <a:endParaRPr sz="1350"/>
            </a:p>
          </p:txBody>
        </p:sp>
        <p:sp>
          <p:nvSpPr>
            <p:cNvPr id="48" name="Shape 390"/>
            <p:cNvSpPr/>
            <p:nvPr/>
          </p:nvSpPr>
          <p:spPr>
            <a:xfrm flipH="1">
              <a:off x="1273" y="0"/>
              <a:ext cx="2" cy="2511426"/>
            </a:xfrm>
            <a:prstGeom prst="line">
              <a:avLst/>
            </a:prstGeom>
            <a:noFill/>
            <a:ln w="19050" cap="rnd">
              <a:solidFill>
                <a:srgbClr val="000000"/>
              </a:solidFill>
              <a:prstDash val="solid"/>
              <a:round/>
            </a:ln>
            <a:effectLst/>
          </p:spPr>
          <p:txBody>
            <a:bodyPr wrap="square" lIns="34289" tIns="34289" rIns="34289" bIns="34289" numCol="1" anchor="t">
              <a:noAutofit/>
            </a:bodyPr>
            <a:lstStyle/>
            <a:p>
              <a:endParaRPr sz="1350"/>
            </a:p>
          </p:txBody>
        </p:sp>
      </p:grpSp>
      <p:pic>
        <p:nvPicPr>
          <p:cNvPr id="49" name="Bild 2" descr="http://www.free-education-resources.com/www.mathematik.net/trigonometrie/tr2s4p2.gif"/>
          <p:cNvPicPr/>
          <p:nvPr/>
        </p:nvPicPr>
        <p:blipFill rotWithShape="1">
          <a:blip r:embed="rId3"/>
          <a:srcRect r="45678"/>
          <a:stretch/>
        </p:blipFill>
        <p:spPr bwMode="auto">
          <a:xfrm>
            <a:off x="1386344" y="4347359"/>
            <a:ext cx="1704362" cy="833673"/>
          </a:xfrm>
          <a:prstGeom prst="rect">
            <a:avLst/>
          </a:prstGeom>
          <a:noFill/>
          <a:ln w="9525">
            <a:noFill/>
            <a:miter lim="800000"/>
            <a:headEnd/>
            <a:tailEnd/>
          </a:ln>
        </p:spPr>
      </p:pic>
      <p:sp>
        <p:nvSpPr>
          <p:cNvPr id="50" name="Shape 519"/>
          <p:cNvSpPr/>
          <p:nvPr/>
        </p:nvSpPr>
        <p:spPr>
          <a:xfrm>
            <a:off x="4145971" y="5810798"/>
            <a:ext cx="1326735" cy="848167"/>
          </a:xfrm>
          <a:prstGeom prst="rect">
            <a:avLst/>
          </a:prstGeom>
          <a:ln w="6350" cap="rnd">
            <a:solidFill>
              <a:srgbClr val="BFBFBF"/>
            </a:solidFill>
          </a:ln>
        </p:spPr>
        <p:txBody>
          <a:bodyPr lIns="34289" rIns="34289" anchor="ctr"/>
          <a:lstStyle/>
          <a:p>
            <a:pPr algn="ctr"/>
            <a:endParaRPr sz="1350"/>
          </a:p>
        </p:txBody>
      </p:sp>
      <p:sp>
        <p:nvSpPr>
          <p:cNvPr id="51" name="Shape 519"/>
          <p:cNvSpPr/>
          <p:nvPr/>
        </p:nvSpPr>
        <p:spPr>
          <a:xfrm>
            <a:off x="5531684" y="5807772"/>
            <a:ext cx="1684935" cy="848167"/>
          </a:xfrm>
          <a:prstGeom prst="rect">
            <a:avLst/>
          </a:prstGeom>
          <a:ln w="6350" cap="rnd">
            <a:solidFill>
              <a:srgbClr val="BFBFBF"/>
            </a:solidFill>
          </a:ln>
        </p:spPr>
        <p:txBody>
          <a:bodyPr lIns="34289" rIns="34289" anchor="ctr"/>
          <a:lstStyle/>
          <a:p>
            <a:pPr algn="ctr"/>
            <a:endParaRPr sz="1350"/>
          </a:p>
        </p:txBody>
      </p:sp>
      <p:sp>
        <p:nvSpPr>
          <p:cNvPr id="52" name="Shape 519"/>
          <p:cNvSpPr/>
          <p:nvPr/>
        </p:nvSpPr>
        <p:spPr>
          <a:xfrm>
            <a:off x="7286319" y="5796992"/>
            <a:ext cx="1402098" cy="848167"/>
          </a:xfrm>
          <a:prstGeom prst="rect">
            <a:avLst/>
          </a:prstGeom>
          <a:ln w="6350" cap="rnd">
            <a:solidFill>
              <a:srgbClr val="BFBFBF"/>
            </a:solidFill>
          </a:ln>
        </p:spPr>
        <p:txBody>
          <a:bodyPr lIns="34289" rIns="34289" anchor="ctr"/>
          <a:lstStyle/>
          <a:p>
            <a:pPr algn="ctr"/>
            <a:endParaRPr sz="1350"/>
          </a:p>
        </p:txBody>
      </p:sp>
      <p:pic>
        <p:nvPicPr>
          <p:cNvPr id="54" name="Grafik 53"/>
          <p:cNvPicPr>
            <a:picLocks noChangeAspect="1"/>
          </p:cNvPicPr>
          <p:nvPr/>
        </p:nvPicPr>
        <p:blipFill rotWithShape="1">
          <a:blip r:embed="rId4" cstate="print">
            <a:extLst>
              <a:ext uri="{28A0092B-C50C-407E-A947-70E740481C1C}">
                <a14:useLocalDpi xmlns:a14="http://schemas.microsoft.com/office/drawing/2010/main" val="0"/>
              </a:ext>
            </a:extLst>
          </a:blip>
          <a:srcRect t="24012" r="16394"/>
          <a:stretch/>
        </p:blipFill>
        <p:spPr>
          <a:xfrm>
            <a:off x="4225328" y="891891"/>
            <a:ext cx="709914" cy="483917"/>
          </a:xfrm>
          <a:prstGeom prst="rect">
            <a:avLst/>
          </a:prstGeom>
        </p:spPr>
      </p:pic>
      <p:pic>
        <p:nvPicPr>
          <p:cNvPr id="55" name="Grafik 54"/>
          <p:cNvPicPr>
            <a:picLocks noChangeAspect="1"/>
          </p:cNvPicPr>
          <p:nvPr/>
        </p:nvPicPr>
        <p:blipFill rotWithShape="1">
          <a:blip r:embed="rId5" cstate="print">
            <a:extLst>
              <a:ext uri="{28A0092B-C50C-407E-A947-70E740481C1C}">
                <a14:useLocalDpi xmlns:a14="http://schemas.microsoft.com/office/drawing/2010/main" val="0"/>
              </a:ext>
            </a:extLst>
          </a:blip>
          <a:srcRect l="34608" t="36953" r="27646" b="28712"/>
          <a:stretch/>
        </p:blipFill>
        <p:spPr>
          <a:xfrm>
            <a:off x="5708542" y="879162"/>
            <a:ext cx="730059" cy="498068"/>
          </a:xfrm>
          <a:prstGeom prst="rect">
            <a:avLst/>
          </a:prstGeom>
        </p:spPr>
      </p:pic>
      <p:pic>
        <p:nvPicPr>
          <p:cNvPr id="53" name="Grafik 52"/>
          <p:cNvPicPr>
            <a:picLocks noChangeAspect="1"/>
          </p:cNvPicPr>
          <p:nvPr/>
        </p:nvPicPr>
        <p:blipFill rotWithShape="1">
          <a:blip r:embed="rId6" cstate="print">
            <a:extLst>
              <a:ext uri="{28A0092B-C50C-407E-A947-70E740481C1C}">
                <a14:useLocalDpi xmlns:a14="http://schemas.microsoft.com/office/drawing/2010/main" val="0"/>
              </a:ext>
            </a:extLst>
          </a:blip>
          <a:srcRect l="22742" r="27557"/>
          <a:stretch/>
        </p:blipFill>
        <p:spPr>
          <a:xfrm rot="5400000">
            <a:off x="8845416" y="755822"/>
            <a:ext cx="501549" cy="756845"/>
          </a:xfrm>
          <a:prstGeom prst="rect">
            <a:avLst/>
          </a:prstGeom>
        </p:spPr>
      </p:pic>
      <p:pic>
        <p:nvPicPr>
          <p:cNvPr id="57" name="Grafik 56"/>
          <p:cNvPicPr>
            <a:picLocks noChangeAspect="1"/>
          </p:cNvPicPr>
          <p:nvPr/>
        </p:nvPicPr>
        <p:blipFill rotWithShape="1">
          <a:blip r:embed="rId7" cstate="print">
            <a:extLst>
              <a:ext uri="{28A0092B-C50C-407E-A947-70E740481C1C}">
                <a14:useLocalDpi xmlns:a14="http://schemas.microsoft.com/office/drawing/2010/main" val="0"/>
              </a:ext>
            </a:extLst>
          </a:blip>
          <a:srcRect r="10211"/>
          <a:stretch/>
        </p:blipFill>
        <p:spPr>
          <a:xfrm>
            <a:off x="4404804" y="3278073"/>
            <a:ext cx="880428" cy="851279"/>
          </a:xfrm>
          <a:prstGeom prst="rect">
            <a:avLst/>
          </a:prstGeom>
        </p:spPr>
      </p:pic>
      <p:pic>
        <p:nvPicPr>
          <p:cNvPr id="58" name="Grafik 57"/>
          <p:cNvPicPr>
            <a:picLocks noChangeAspect="1"/>
          </p:cNvPicPr>
          <p:nvPr/>
        </p:nvPicPr>
        <p:blipFill rotWithShape="1">
          <a:blip r:embed="rId8" cstate="print">
            <a:extLst>
              <a:ext uri="{28A0092B-C50C-407E-A947-70E740481C1C}">
                <a14:useLocalDpi xmlns:a14="http://schemas.microsoft.com/office/drawing/2010/main" val="0"/>
              </a:ext>
            </a:extLst>
          </a:blip>
          <a:srcRect l="58306" t="20201" r="3950" b="31035"/>
          <a:stretch/>
        </p:blipFill>
        <p:spPr>
          <a:xfrm>
            <a:off x="4969192" y="897452"/>
            <a:ext cx="690917" cy="479778"/>
          </a:xfrm>
          <a:prstGeom prst="rect">
            <a:avLst/>
          </a:prstGeom>
        </p:spPr>
      </p:pic>
      <p:pic>
        <p:nvPicPr>
          <p:cNvPr id="59" name="Grafik 58"/>
          <p:cNvPicPr>
            <a:picLocks noChangeAspect="1"/>
          </p:cNvPicPr>
          <p:nvPr/>
        </p:nvPicPr>
        <p:blipFill rotWithShape="1">
          <a:blip r:embed="rId9" cstate="print">
            <a:extLst>
              <a:ext uri="{28A0092B-C50C-407E-A947-70E740481C1C}">
                <a14:useLocalDpi xmlns:a14="http://schemas.microsoft.com/office/drawing/2010/main" val="0"/>
              </a:ext>
            </a:extLst>
          </a:blip>
          <a:srcRect b="46763"/>
          <a:stretch/>
        </p:blipFill>
        <p:spPr>
          <a:xfrm>
            <a:off x="6486150" y="888852"/>
            <a:ext cx="943622" cy="482748"/>
          </a:xfrm>
          <a:prstGeom prst="rect">
            <a:avLst/>
          </a:prstGeom>
        </p:spPr>
      </p:pic>
      <p:pic>
        <p:nvPicPr>
          <p:cNvPr id="60" name="Grafik 59"/>
          <p:cNvPicPr>
            <a:picLocks noChangeAspect="1"/>
          </p:cNvPicPr>
          <p:nvPr/>
        </p:nvPicPr>
        <p:blipFill rotWithShape="1">
          <a:blip r:embed="rId10" cstate="print">
            <a:extLst>
              <a:ext uri="{28A0092B-C50C-407E-A947-70E740481C1C}">
                <a14:useLocalDpi xmlns:a14="http://schemas.microsoft.com/office/drawing/2010/main" val="0"/>
              </a:ext>
            </a:extLst>
          </a:blip>
          <a:srcRect l="1" r="3019"/>
          <a:stretch/>
        </p:blipFill>
        <p:spPr>
          <a:xfrm>
            <a:off x="7475724" y="887181"/>
            <a:ext cx="1183644" cy="472065"/>
          </a:xfrm>
          <a:prstGeom prst="rect">
            <a:avLst/>
          </a:prstGeom>
        </p:spPr>
      </p:pic>
      <p:pic>
        <p:nvPicPr>
          <p:cNvPr id="61" name="Grafik 60"/>
          <p:cNvPicPr>
            <a:picLocks noChangeAspect="1"/>
          </p:cNvPicPr>
          <p:nvPr/>
        </p:nvPicPr>
        <p:blipFill rotWithShape="1">
          <a:blip r:embed="rId11" cstate="print">
            <a:extLst>
              <a:ext uri="{28A0092B-C50C-407E-A947-70E740481C1C}">
                <a14:useLocalDpi xmlns:a14="http://schemas.microsoft.com/office/drawing/2010/main" val="0"/>
              </a:ext>
            </a:extLst>
          </a:blip>
          <a:srcRect l="8170" r="20372"/>
          <a:stretch/>
        </p:blipFill>
        <p:spPr>
          <a:xfrm>
            <a:off x="5326948" y="3286955"/>
            <a:ext cx="1353313" cy="841065"/>
          </a:xfrm>
          <a:prstGeom prst="rect">
            <a:avLst/>
          </a:prstGeom>
        </p:spPr>
      </p:pic>
      <p:pic>
        <p:nvPicPr>
          <p:cNvPr id="62" name="Grafik 61"/>
          <p:cNvPicPr>
            <a:picLocks noChangeAspect="1"/>
          </p:cNvPicPr>
          <p:nvPr/>
        </p:nvPicPr>
        <p:blipFill rotWithShape="1">
          <a:blip r:embed="rId12" cstate="print">
            <a:extLst>
              <a:ext uri="{28A0092B-C50C-407E-A947-70E740481C1C}">
                <a14:useLocalDpi xmlns:a14="http://schemas.microsoft.com/office/drawing/2010/main" val="0"/>
              </a:ext>
            </a:extLst>
          </a:blip>
          <a:srcRect b="20325"/>
          <a:stretch/>
        </p:blipFill>
        <p:spPr>
          <a:xfrm>
            <a:off x="6715934" y="3283489"/>
            <a:ext cx="1073431" cy="822167"/>
          </a:xfrm>
          <a:prstGeom prst="rect">
            <a:avLst/>
          </a:prstGeom>
        </p:spPr>
      </p:pic>
      <p:pic>
        <p:nvPicPr>
          <p:cNvPr id="63" name="Grafik 62"/>
          <p:cNvPicPr>
            <a:picLocks noChangeAspect="1"/>
          </p:cNvPicPr>
          <p:nvPr/>
        </p:nvPicPr>
        <p:blipFill rotWithShape="1">
          <a:blip r:embed="rId13" cstate="print">
            <a:extLst>
              <a:ext uri="{28A0092B-C50C-407E-A947-70E740481C1C}">
                <a14:useLocalDpi xmlns:a14="http://schemas.microsoft.com/office/drawing/2010/main" val="0"/>
              </a:ext>
            </a:extLst>
          </a:blip>
          <a:srcRect b="6994"/>
          <a:stretch/>
        </p:blipFill>
        <p:spPr>
          <a:xfrm>
            <a:off x="7847026" y="3291641"/>
            <a:ext cx="687862" cy="814015"/>
          </a:xfrm>
          <a:prstGeom prst="rect">
            <a:avLst/>
          </a:prstGeom>
        </p:spPr>
      </p:pic>
      <p:pic>
        <p:nvPicPr>
          <p:cNvPr id="64" name="Grafik 63"/>
          <p:cNvPicPr>
            <a:picLocks noChangeAspect="1"/>
          </p:cNvPicPr>
          <p:nvPr/>
        </p:nvPicPr>
        <p:blipFill rotWithShape="1">
          <a:blip r:embed="rId14" cstate="print">
            <a:extLst>
              <a:ext uri="{28A0092B-C50C-407E-A947-70E740481C1C}">
                <a14:useLocalDpi xmlns:a14="http://schemas.microsoft.com/office/drawing/2010/main" val="0"/>
              </a:ext>
            </a:extLst>
          </a:blip>
          <a:srcRect l="18665" r="5438"/>
          <a:stretch/>
        </p:blipFill>
        <p:spPr>
          <a:xfrm>
            <a:off x="4137683" y="4749728"/>
            <a:ext cx="1335024" cy="975254"/>
          </a:xfrm>
          <a:prstGeom prst="rect">
            <a:avLst/>
          </a:prstGeom>
        </p:spPr>
      </p:pic>
      <p:pic>
        <p:nvPicPr>
          <p:cNvPr id="65" name="Grafik 64"/>
          <p:cNvPicPr>
            <a:picLocks noChangeAspect="1"/>
          </p:cNvPicPr>
          <p:nvPr/>
        </p:nvPicPr>
        <p:blipFill rotWithShape="1">
          <a:blip r:embed="rId15" cstate="print">
            <a:extLst>
              <a:ext uri="{28A0092B-C50C-407E-A947-70E740481C1C}">
                <a14:useLocalDpi xmlns:a14="http://schemas.microsoft.com/office/drawing/2010/main" val="0"/>
              </a:ext>
            </a:extLst>
          </a:blip>
          <a:srcRect r="32396"/>
          <a:stretch/>
        </p:blipFill>
        <p:spPr>
          <a:xfrm>
            <a:off x="5542407" y="4749728"/>
            <a:ext cx="1674212" cy="980209"/>
          </a:xfrm>
          <a:prstGeom prst="rect">
            <a:avLst/>
          </a:prstGeom>
        </p:spPr>
      </p:pic>
      <p:pic>
        <p:nvPicPr>
          <p:cNvPr id="66" name="Grafik 65"/>
          <p:cNvPicPr>
            <a:picLocks noChangeAspect="1"/>
          </p:cNvPicPr>
          <p:nvPr/>
        </p:nvPicPr>
        <p:blipFill rotWithShape="1">
          <a:blip r:embed="rId16"/>
          <a:srcRect t="40030" r="50612"/>
          <a:stretch/>
        </p:blipFill>
        <p:spPr>
          <a:xfrm>
            <a:off x="7286319" y="4749729"/>
            <a:ext cx="635109" cy="975254"/>
          </a:xfrm>
          <a:prstGeom prst="rect">
            <a:avLst/>
          </a:prstGeom>
        </p:spPr>
      </p:pic>
      <p:sp>
        <p:nvSpPr>
          <p:cNvPr id="67" name="Shape 50">
            <a:extLst>
              <a:ext uri="{FF2B5EF4-FFF2-40B4-BE49-F238E27FC236}">
                <a16:creationId xmlns:a16="http://schemas.microsoft.com/office/drawing/2014/main" id="{867C3D2D-F4DF-4BC0-B352-EC490777A926}"/>
              </a:ext>
            </a:extLst>
          </p:cNvPr>
          <p:cNvSpPr>
            <a:spLocks noGrp="1"/>
          </p:cNvSpPr>
          <p:nvPr>
            <p:ph type="title"/>
          </p:nvPr>
        </p:nvSpPr>
        <p:spPr>
          <a:xfrm>
            <a:off x="871935" y="568324"/>
            <a:ext cx="2881511" cy="485775"/>
          </a:xfrm>
          <a:prstGeom prst="rect">
            <a:avLst/>
          </a:prstGeom>
          <a:effectLst/>
        </p:spPr>
        <p:txBody>
          <a:bodyPr>
            <a:normAutofit/>
          </a:bodyPr>
          <a:lstStyle/>
          <a:p>
            <a:pPr algn="ctr">
              <a:defRPr sz="2000"/>
            </a:pPr>
            <a:r>
              <a:rPr lang="de-DE" dirty="0"/>
              <a:t>5   Datenaufnahme</a:t>
            </a:r>
            <a:endParaRPr dirty="0"/>
          </a:p>
        </p:txBody>
      </p:sp>
      <p:sp>
        <p:nvSpPr>
          <p:cNvPr id="69" name="Shape 50">
            <a:extLst>
              <a:ext uri="{FF2B5EF4-FFF2-40B4-BE49-F238E27FC236}">
                <a16:creationId xmlns:a16="http://schemas.microsoft.com/office/drawing/2014/main" id="{3E388765-2A1E-4C8F-B640-35BF01901933}"/>
              </a:ext>
            </a:extLst>
          </p:cNvPr>
          <p:cNvSpPr txBox="1">
            <a:spLocks/>
          </p:cNvSpPr>
          <p:nvPr/>
        </p:nvSpPr>
        <p:spPr>
          <a:xfrm>
            <a:off x="871934" y="1155698"/>
            <a:ext cx="2881511" cy="485775"/>
          </a:xfrm>
          <a:prstGeom prst="rect">
            <a:avLst/>
          </a:prstGeom>
          <a:ln w="12700">
            <a:miter lim="400000"/>
          </a:ln>
          <a:effectLst/>
          <a:extLst>
            <a:ext uri="{C572A759-6A51-4108-AA02-DFA0A04FC94B}">
              <ma14:wrappingTextBoxFlag xmlns:ma14="http://schemas.microsoft.com/office/mac/drawingml/2011/main" xmlns="" val="1"/>
            </a:ext>
          </a:extLst>
        </p:spPr>
        <p:txBody>
          <a:bodyPr lIns="45719" rIns="45719" anchor="b">
            <a:normAutofit/>
          </a:bodyPr>
          <a:lstStyle>
            <a:lvl1pPr marL="0" marR="0" indent="0" algn="ctr" defTabSz="342900" rtl="0" latinLnBrk="0">
              <a:lnSpc>
                <a:spcPct val="100000"/>
              </a:lnSpc>
              <a:spcBef>
                <a:spcPts val="0"/>
              </a:spcBef>
              <a:spcAft>
                <a:spcPts val="0"/>
              </a:spcAft>
              <a:buClrTx/>
              <a:buSzTx/>
              <a:buFontTx/>
              <a:buNone/>
              <a:tabLst/>
              <a:defRPr sz="2000" b="1" i="0" u="none" strike="noStrike" cap="none" spc="0" baseline="0">
                <a:ln>
                  <a:noFill/>
                </a:ln>
                <a:solidFill>
                  <a:srgbClr val="FFFFFF"/>
                </a:solidFill>
                <a:uFillTx/>
                <a:latin typeface="+mj-lt"/>
                <a:ea typeface="+mj-ea"/>
                <a:cs typeface="+mj-cs"/>
                <a:sym typeface="Century Gothic"/>
              </a:defRPr>
            </a:lvl1pPr>
            <a:lvl2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2pPr>
            <a:lvl3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3pPr>
            <a:lvl4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4pPr>
            <a:lvl5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5pPr>
            <a:lvl6pPr marL="0" marR="0" indent="3429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6pPr>
            <a:lvl7pPr marL="0" marR="0" indent="6858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7pPr>
            <a:lvl8pPr marL="0" marR="0" indent="10287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8pPr>
            <a:lvl9pPr marL="0" marR="0" indent="13716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9pPr>
          </a:lstStyle>
          <a:p>
            <a:pPr hangingPunct="1">
              <a:defRPr sz="2000"/>
            </a:pPr>
            <a:r>
              <a:rPr lang="de-DE" sz="1600" dirty="0"/>
              <a:t>5.2 Gebäude von außen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Grafik 21"/>
          <p:cNvPicPr>
            <a:picLocks noChangeAspect="1"/>
          </p:cNvPicPr>
          <p:nvPr/>
        </p:nvPicPr>
        <p:blipFill rotWithShape="1">
          <a:blip r:embed="rId2">
            <a:extLst>
              <a:ext uri="{28A0092B-C50C-407E-A947-70E740481C1C}">
                <a14:useLocalDpi xmlns:a14="http://schemas.microsoft.com/office/drawing/2010/main" val="0"/>
              </a:ext>
            </a:extLst>
          </a:blip>
          <a:srcRect l="1448" t="20275" r="838" b="72846"/>
          <a:stretch/>
        </p:blipFill>
        <p:spPr>
          <a:xfrm>
            <a:off x="4148735" y="1451695"/>
            <a:ext cx="5136542" cy="1017767"/>
          </a:xfrm>
          <a:prstGeom prst="rect">
            <a:avLst/>
          </a:prstGeom>
        </p:spPr>
      </p:pic>
      <p:sp>
        <p:nvSpPr>
          <p:cNvPr id="400" name="Shape 400"/>
          <p:cNvSpPr/>
          <p:nvPr/>
        </p:nvSpPr>
        <p:spPr>
          <a:xfrm>
            <a:off x="871934" y="2625213"/>
            <a:ext cx="2881511" cy="2970044"/>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spAutoFit/>
          </a:bodyPr>
          <a:lstStyle/>
          <a:p>
            <a:pPr marL="128588" indent="-128588">
              <a:buClr>
                <a:srgbClr val="94C627"/>
              </a:buClr>
              <a:buSzPct val="100000"/>
              <a:buFont typeface="Arial"/>
              <a:buChar char="•"/>
              <a:defRPr sz="1200">
                <a:solidFill>
                  <a:srgbClr val="000000"/>
                </a:solidFill>
              </a:defRPr>
            </a:pPr>
            <a:r>
              <a:rPr lang="de-DE" sz="1100" b="1" dirty="0"/>
              <a:t>Dämmung</a:t>
            </a:r>
            <a:r>
              <a:rPr lang="de-DE" sz="1100" dirty="0"/>
              <a:t> (DDM) wird nur dokumentiert, wenn eindeutige Hinweise für eine Dämmung abgelesen werden können. </a:t>
            </a:r>
          </a:p>
          <a:p>
            <a:pPr marL="128588" indent="-128588">
              <a:buClr>
                <a:srgbClr val="94C627"/>
              </a:buClr>
              <a:buSzPct val="100000"/>
              <a:buFont typeface="Arial"/>
              <a:buChar char="•"/>
              <a:defRPr sz="1200">
                <a:solidFill>
                  <a:srgbClr val="000000"/>
                </a:solidFill>
              </a:defRPr>
            </a:pPr>
            <a:endParaRPr lang="de-DE" sz="1100" dirty="0"/>
          </a:p>
          <a:p>
            <a:pPr marL="128588" indent="-128588">
              <a:buClr>
                <a:srgbClr val="94C627"/>
              </a:buClr>
              <a:buSzPct val="100000"/>
              <a:buFont typeface="Arial"/>
              <a:buChar char="•"/>
              <a:defRPr sz="1200">
                <a:solidFill>
                  <a:srgbClr val="000000"/>
                </a:solidFill>
              </a:defRPr>
            </a:pPr>
            <a:r>
              <a:rPr lang="de-DE" sz="1100" dirty="0"/>
              <a:t>Mögliche Hinweise sind:</a:t>
            </a:r>
          </a:p>
          <a:p>
            <a:pPr marL="128588" indent="-128588">
              <a:buClr>
                <a:srgbClr val="94C627"/>
              </a:buClr>
              <a:buSzPct val="100000"/>
              <a:buFont typeface="Arial"/>
              <a:buChar char="•"/>
              <a:defRPr sz="1200">
                <a:solidFill>
                  <a:srgbClr val="000000"/>
                </a:solidFill>
              </a:defRPr>
            </a:pPr>
            <a:endParaRPr lang="de-DE" sz="400" dirty="0"/>
          </a:p>
          <a:p>
            <a:pPr marL="330862" lvl="1" indent="-171450">
              <a:buClr>
                <a:srgbClr val="94C627"/>
              </a:buClr>
              <a:buSzPct val="100000"/>
              <a:buFont typeface="Symbol" panose="05050102010706020507" pitchFamily="18" charset="2"/>
              <a:buChar char="-"/>
              <a:defRPr sz="1200">
                <a:solidFill>
                  <a:srgbClr val="000000"/>
                </a:solidFill>
              </a:defRPr>
            </a:pPr>
            <a:r>
              <a:rPr lang="de-DE" sz="1100" dirty="0"/>
              <a:t>Anwohner können bestätigen, dass das Dach gedämmt ist.</a:t>
            </a:r>
          </a:p>
          <a:p>
            <a:pPr marL="330862" lvl="1" indent="-171450">
              <a:buClr>
                <a:srgbClr val="94C627"/>
              </a:buClr>
              <a:buSzPct val="100000"/>
              <a:buFont typeface="Symbol" panose="05050102010706020507" pitchFamily="18" charset="2"/>
              <a:buChar char="-"/>
              <a:defRPr sz="1200">
                <a:solidFill>
                  <a:srgbClr val="000000"/>
                </a:solidFill>
              </a:defRPr>
            </a:pPr>
            <a:r>
              <a:rPr lang="de-DE" sz="1100" dirty="0"/>
              <a:t>Sowohl Klingelschild (bewohnt), Fenstergestaltung (z. B. frische Pflanzen) und Zustand des Daches (</a:t>
            </a:r>
            <a:r>
              <a:rPr lang="de-DE" sz="1100" i="1" dirty="0"/>
              <a:t>gut</a:t>
            </a:r>
            <a:r>
              <a:rPr lang="de-DE" sz="1100" dirty="0"/>
              <a:t> bis </a:t>
            </a:r>
            <a:r>
              <a:rPr lang="de-DE" sz="1100" i="1" dirty="0"/>
              <a:t>sehr gut</a:t>
            </a:r>
            <a:r>
              <a:rPr lang="de-DE" sz="1100" dirty="0"/>
              <a:t>) lassen zusammen den Schluss zu, dass das Dach bewohnt ist und kürzlich saniert wurde, also gedämmt ist.</a:t>
            </a:r>
          </a:p>
          <a:p>
            <a:pPr>
              <a:buClr>
                <a:srgbClr val="94C627"/>
              </a:buClr>
              <a:buSzPct val="100000"/>
              <a:defRPr sz="1200">
                <a:solidFill>
                  <a:srgbClr val="000000"/>
                </a:solidFill>
              </a:defRPr>
            </a:pPr>
            <a:endParaRPr lang="de-DE" sz="900" dirty="0"/>
          </a:p>
          <a:p>
            <a:pPr marL="128588" indent="-128588">
              <a:buClr>
                <a:srgbClr val="94C627"/>
              </a:buClr>
              <a:buSzPct val="100000"/>
              <a:buFont typeface="Arial"/>
              <a:buChar char="•"/>
              <a:defRPr sz="1200">
                <a:solidFill>
                  <a:srgbClr val="000000"/>
                </a:solidFill>
              </a:defRPr>
            </a:pPr>
            <a:endParaRPr lang="de-DE" sz="900" dirty="0"/>
          </a:p>
        </p:txBody>
      </p:sp>
      <p:sp>
        <p:nvSpPr>
          <p:cNvPr id="403" name="Shape 403"/>
          <p:cNvSpPr/>
          <p:nvPr/>
        </p:nvSpPr>
        <p:spPr>
          <a:xfrm>
            <a:off x="4379120" y="1109294"/>
            <a:ext cx="1235869" cy="23083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spcBef>
                <a:spcPts val="600"/>
              </a:spcBef>
              <a:defRPr sz="1000">
                <a:solidFill>
                  <a:srgbClr val="000000"/>
                </a:solidFill>
              </a:defRPr>
            </a:lvl1pPr>
          </a:lstStyle>
          <a:p>
            <a:r>
              <a:rPr lang="de-DE" sz="900" dirty="0"/>
              <a:t>Dachdeckung</a:t>
            </a:r>
          </a:p>
        </p:txBody>
      </p:sp>
      <p:sp>
        <p:nvSpPr>
          <p:cNvPr id="404" name="Shape 404"/>
          <p:cNvSpPr/>
          <p:nvPr/>
        </p:nvSpPr>
        <p:spPr>
          <a:xfrm>
            <a:off x="4376738" y="1188990"/>
            <a:ext cx="0" cy="923925"/>
          </a:xfrm>
          <a:prstGeom prst="line">
            <a:avLst/>
          </a:prstGeom>
          <a:ln w="19050" cap="rnd">
            <a:solidFill>
              <a:srgbClr val="000000"/>
            </a:solidFill>
            <a:tailEnd type="triangle"/>
          </a:ln>
        </p:spPr>
        <p:txBody>
          <a:bodyPr lIns="34289" rIns="34289"/>
          <a:lstStyle/>
          <a:p>
            <a:endParaRPr sz="1350"/>
          </a:p>
        </p:txBody>
      </p:sp>
      <p:sp>
        <p:nvSpPr>
          <p:cNvPr id="405" name="Shape 405"/>
          <p:cNvSpPr/>
          <p:nvPr/>
        </p:nvSpPr>
        <p:spPr>
          <a:xfrm>
            <a:off x="7749779" y="1248562"/>
            <a:ext cx="1" cy="953691"/>
          </a:xfrm>
          <a:prstGeom prst="line">
            <a:avLst/>
          </a:prstGeom>
          <a:ln w="19050" cap="rnd">
            <a:solidFill>
              <a:srgbClr val="000000"/>
            </a:solidFill>
            <a:tailEnd type="triangle"/>
          </a:ln>
        </p:spPr>
        <p:txBody>
          <a:bodyPr lIns="34289" rIns="34289"/>
          <a:lstStyle/>
          <a:p>
            <a:endParaRPr sz="1350"/>
          </a:p>
        </p:txBody>
      </p:sp>
      <p:sp>
        <p:nvSpPr>
          <p:cNvPr id="406" name="Shape 406"/>
          <p:cNvSpPr/>
          <p:nvPr/>
        </p:nvSpPr>
        <p:spPr>
          <a:xfrm>
            <a:off x="7749779" y="1181522"/>
            <a:ext cx="1409701" cy="203133"/>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lnSpc>
                <a:spcPct val="80000"/>
              </a:lnSpc>
              <a:spcBef>
                <a:spcPts val="600"/>
              </a:spcBef>
              <a:defRPr sz="1000">
                <a:solidFill>
                  <a:srgbClr val="000000"/>
                </a:solidFill>
              </a:defRPr>
            </a:lvl1pPr>
          </a:lstStyle>
          <a:p>
            <a:r>
              <a:rPr lang="de-DE" sz="900" dirty="0"/>
              <a:t>Anmerkungen</a:t>
            </a:r>
          </a:p>
        </p:txBody>
      </p:sp>
      <p:sp>
        <p:nvSpPr>
          <p:cNvPr id="407" name="Shape 407"/>
          <p:cNvSpPr/>
          <p:nvPr/>
        </p:nvSpPr>
        <p:spPr>
          <a:xfrm>
            <a:off x="4188620" y="2464190"/>
            <a:ext cx="5278041" cy="1"/>
          </a:xfrm>
          <a:prstGeom prst="line">
            <a:avLst/>
          </a:prstGeom>
          <a:ln w="19050" cap="rnd">
            <a:solidFill>
              <a:srgbClr val="808080"/>
            </a:solidFill>
            <a:prstDash val="sysDash"/>
          </a:ln>
        </p:spPr>
        <p:txBody>
          <a:bodyPr lIns="34289" rIns="34289"/>
          <a:lstStyle/>
          <a:p>
            <a:endParaRPr sz="1350"/>
          </a:p>
        </p:txBody>
      </p:sp>
      <p:sp>
        <p:nvSpPr>
          <p:cNvPr id="408" name="Shape 408"/>
          <p:cNvSpPr/>
          <p:nvPr/>
        </p:nvSpPr>
        <p:spPr>
          <a:xfrm>
            <a:off x="4070748" y="1490258"/>
            <a:ext cx="5395913" cy="1"/>
          </a:xfrm>
          <a:prstGeom prst="line">
            <a:avLst/>
          </a:prstGeom>
          <a:ln w="19050" cap="rnd">
            <a:solidFill>
              <a:srgbClr val="808080"/>
            </a:solidFill>
            <a:prstDash val="sysDash"/>
          </a:ln>
        </p:spPr>
        <p:txBody>
          <a:bodyPr lIns="34289" rIns="34289"/>
          <a:lstStyle/>
          <a:p>
            <a:endParaRPr sz="1350"/>
          </a:p>
        </p:txBody>
      </p:sp>
      <p:sp>
        <p:nvSpPr>
          <p:cNvPr id="409" name="Shape 409"/>
          <p:cNvSpPr/>
          <p:nvPr/>
        </p:nvSpPr>
        <p:spPr>
          <a:xfrm>
            <a:off x="4073431" y="2981917"/>
            <a:ext cx="1543050" cy="23083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spcBef>
                <a:spcPts val="600"/>
              </a:spcBef>
              <a:defRPr sz="1000">
                <a:solidFill>
                  <a:srgbClr val="000000"/>
                </a:solidFill>
              </a:defRPr>
            </a:lvl1pPr>
          </a:lstStyle>
          <a:p>
            <a:r>
              <a:rPr sz="900" dirty="0" err="1"/>
              <a:t>Dämmung</a:t>
            </a:r>
            <a:endParaRPr sz="900" dirty="0"/>
          </a:p>
        </p:txBody>
      </p:sp>
      <p:grpSp>
        <p:nvGrpSpPr>
          <p:cNvPr id="412" name="Group 412"/>
          <p:cNvGrpSpPr/>
          <p:nvPr/>
        </p:nvGrpSpPr>
        <p:grpSpPr>
          <a:xfrm>
            <a:off x="4038945" y="2250220"/>
            <a:ext cx="155972" cy="903706"/>
            <a:chOff x="0" y="0"/>
            <a:chExt cx="136525" cy="582612"/>
          </a:xfrm>
        </p:grpSpPr>
        <p:sp>
          <p:nvSpPr>
            <p:cNvPr id="410" name="Shape 410"/>
            <p:cNvSpPr/>
            <p:nvPr/>
          </p:nvSpPr>
          <p:spPr>
            <a:xfrm>
              <a:off x="0" y="0"/>
              <a:ext cx="136525" cy="2"/>
            </a:xfrm>
            <a:prstGeom prst="line">
              <a:avLst/>
            </a:prstGeom>
            <a:noFill/>
            <a:ln w="19050" cap="rnd">
              <a:solidFill>
                <a:srgbClr val="000000"/>
              </a:solidFill>
              <a:prstDash val="solid"/>
              <a:round/>
              <a:tailEnd type="triangle" w="med" len="med"/>
            </a:ln>
            <a:effectLst/>
          </p:spPr>
          <p:txBody>
            <a:bodyPr wrap="square" lIns="34289" tIns="34289" rIns="34289" bIns="34289" numCol="1" anchor="t">
              <a:noAutofit/>
            </a:bodyPr>
            <a:lstStyle/>
            <a:p>
              <a:endParaRPr sz="1350"/>
            </a:p>
          </p:txBody>
        </p:sp>
        <p:sp>
          <p:nvSpPr>
            <p:cNvPr id="411" name="Shape 411"/>
            <p:cNvSpPr/>
            <p:nvPr/>
          </p:nvSpPr>
          <p:spPr>
            <a:xfrm flipH="1">
              <a:off x="549" y="0"/>
              <a:ext cx="2" cy="582613"/>
            </a:xfrm>
            <a:prstGeom prst="line">
              <a:avLst/>
            </a:prstGeom>
            <a:noFill/>
            <a:ln w="19050" cap="rnd">
              <a:solidFill>
                <a:srgbClr val="000000"/>
              </a:solidFill>
              <a:prstDash val="solid"/>
              <a:round/>
            </a:ln>
            <a:effectLst/>
          </p:spPr>
          <p:txBody>
            <a:bodyPr wrap="square" lIns="34289" tIns="34289" rIns="34289" bIns="34289" numCol="1" anchor="t">
              <a:noAutofit/>
            </a:bodyPr>
            <a:lstStyle/>
            <a:p>
              <a:endParaRPr sz="1350"/>
            </a:p>
          </p:txBody>
        </p:sp>
      </p:grpSp>
      <p:sp>
        <p:nvSpPr>
          <p:cNvPr id="416" name="Shape 416"/>
          <p:cNvSpPr/>
          <p:nvPr/>
        </p:nvSpPr>
        <p:spPr>
          <a:xfrm>
            <a:off x="8239194" y="3159603"/>
            <a:ext cx="1180729" cy="2412968"/>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nchor="ctr">
            <a:spAutoFit/>
          </a:bodyPr>
          <a:lstStyle>
            <a:lvl1pPr>
              <a:lnSpc>
                <a:spcPct val="90000"/>
              </a:lnSpc>
              <a:spcBef>
                <a:spcPts val="600"/>
              </a:spcBef>
              <a:defRPr sz="1000">
                <a:solidFill>
                  <a:srgbClr val="000000"/>
                </a:solidFill>
              </a:defRPr>
            </a:lvl1pPr>
          </a:lstStyle>
          <a:p>
            <a:r>
              <a:rPr lang="de-DE" sz="900" dirty="0"/>
              <a:t>Offensichtlich wurde das rechte Dach erneuert. Dabei hat sich die Höhe des Daches minimal verändert. Es ist deshalb davon auszugehen, dass hier eine Dämmung ergänzt wurde.</a:t>
            </a:r>
          </a:p>
          <a:p>
            <a:r>
              <a:rPr lang="de-DE" sz="900" dirty="0"/>
              <a:t>Sollte ein Dach zum Begehungszeitraum erneuert werden, lässt sich einfach feststellen, ob eine Dämmung vorhanden ist.</a:t>
            </a:r>
          </a:p>
        </p:txBody>
      </p:sp>
      <p:sp>
        <p:nvSpPr>
          <p:cNvPr id="417" name="Shape 417"/>
          <p:cNvSpPr/>
          <p:nvPr/>
        </p:nvSpPr>
        <p:spPr>
          <a:xfrm>
            <a:off x="8137711" y="4945332"/>
            <a:ext cx="1157288" cy="23083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spcBef>
                <a:spcPts val="600"/>
              </a:spcBef>
              <a:defRPr sz="1000">
                <a:solidFill>
                  <a:srgbClr val="000000"/>
                </a:solidFill>
              </a:defRPr>
            </a:lvl1pPr>
          </a:lstStyle>
          <a:p>
            <a:endParaRPr lang="de-DE" sz="900" dirty="0"/>
          </a:p>
        </p:txBody>
      </p:sp>
      <p:sp>
        <p:nvSpPr>
          <p:cNvPr id="21" name="Textfeld 20"/>
          <p:cNvSpPr txBox="1"/>
          <p:nvPr/>
        </p:nvSpPr>
        <p:spPr>
          <a:xfrm>
            <a:off x="9013031" y="6337626"/>
            <a:ext cx="426718" cy="184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ctr">
            <a:spAutoFit/>
          </a:bodyPr>
          <a:lstStyle/>
          <a:p>
            <a:pPr defTabSz="342900"/>
            <a:r>
              <a:rPr lang="de-DE" sz="750" dirty="0">
                <a:solidFill>
                  <a:schemeClr val="bg2">
                    <a:lumMod val="50000"/>
                  </a:schemeClr>
                </a:solidFill>
              </a:rPr>
              <a:t>Seite 22</a:t>
            </a:r>
          </a:p>
        </p:txBody>
      </p:sp>
      <p:pic>
        <p:nvPicPr>
          <p:cNvPr id="23" name="Grafik 22"/>
          <p:cNvPicPr>
            <a:picLocks noChangeAspect="1"/>
          </p:cNvPicPr>
          <p:nvPr/>
        </p:nvPicPr>
        <p:blipFill rotWithShape="1">
          <a:blip r:embed="rId3"/>
          <a:srcRect t="30071" b="-1"/>
          <a:stretch/>
        </p:blipFill>
        <p:spPr>
          <a:xfrm>
            <a:off x="4035025" y="3218689"/>
            <a:ext cx="2591256" cy="2291558"/>
          </a:xfrm>
          <a:prstGeom prst="rect">
            <a:avLst/>
          </a:prstGeom>
        </p:spPr>
      </p:pic>
      <p:pic>
        <p:nvPicPr>
          <p:cNvPr id="24" name="Grafik 23"/>
          <p:cNvPicPr>
            <a:picLocks noChangeAspect="1"/>
          </p:cNvPicPr>
          <p:nvPr/>
        </p:nvPicPr>
        <p:blipFill rotWithShape="1">
          <a:blip r:embed="rId3"/>
          <a:srcRect l="10345" t="28037" r="21839" b="16822"/>
          <a:stretch/>
        </p:blipFill>
        <p:spPr>
          <a:xfrm>
            <a:off x="6832401" y="3221927"/>
            <a:ext cx="1210842" cy="1210842"/>
          </a:xfrm>
          <a:prstGeom prst="ellipse">
            <a:avLst/>
          </a:prstGeom>
        </p:spPr>
      </p:pic>
      <p:pic>
        <p:nvPicPr>
          <p:cNvPr id="25" name="Grafik 24"/>
          <p:cNvPicPr>
            <a:picLocks noChangeAspect="1"/>
          </p:cNvPicPr>
          <p:nvPr/>
        </p:nvPicPr>
        <p:blipFill>
          <a:blip r:embed="rId4"/>
          <a:stretch>
            <a:fillRect/>
          </a:stretch>
        </p:blipFill>
        <p:spPr>
          <a:xfrm>
            <a:off x="6717006" y="4517136"/>
            <a:ext cx="1487912" cy="993111"/>
          </a:xfrm>
          <a:prstGeom prst="rect">
            <a:avLst/>
          </a:prstGeom>
        </p:spPr>
      </p:pic>
      <p:sp>
        <p:nvSpPr>
          <p:cNvPr id="28" name="Shape 50">
            <a:extLst>
              <a:ext uri="{FF2B5EF4-FFF2-40B4-BE49-F238E27FC236}">
                <a16:creationId xmlns:a16="http://schemas.microsoft.com/office/drawing/2014/main" id="{3C7089E1-228B-4EFB-A0EA-8CDCF9B94A88}"/>
              </a:ext>
            </a:extLst>
          </p:cNvPr>
          <p:cNvSpPr>
            <a:spLocks noGrp="1"/>
          </p:cNvSpPr>
          <p:nvPr>
            <p:ph type="title"/>
          </p:nvPr>
        </p:nvSpPr>
        <p:spPr>
          <a:xfrm>
            <a:off x="871935" y="568324"/>
            <a:ext cx="2881511" cy="485775"/>
          </a:xfrm>
          <a:prstGeom prst="rect">
            <a:avLst/>
          </a:prstGeom>
          <a:effectLst/>
        </p:spPr>
        <p:txBody>
          <a:bodyPr>
            <a:normAutofit/>
          </a:bodyPr>
          <a:lstStyle/>
          <a:p>
            <a:pPr algn="ctr">
              <a:defRPr sz="2000"/>
            </a:pPr>
            <a:r>
              <a:rPr lang="de-DE" dirty="0"/>
              <a:t>5   Datenaufnahme</a:t>
            </a:r>
            <a:endParaRPr dirty="0"/>
          </a:p>
        </p:txBody>
      </p:sp>
      <p:sp>
        <p:nvSpPr>
          <p:cNvPr id="26" name="Shape 50">
            <a:extLst>
              <a:ext uri="{FF2B5EF4-FFF2-40B4-BE49-F238E27FC236}">
                <a16:creationId xmlns:a16="http://schemas.microsoft.com/office/drawing/2014/main" id="{BC63B870-EAAD-4EE6-9033-99DA40A630D1}"/>
              </a:ext>
            </a:extLst>
          </p:cNvPr>
          <p:cNvSpPr txBox="1">
            <a:spLocks/>
          </p:cNvSpPr>
          <p:nvPr/>
        </p:nvSpPr>
        <p:spPr>
          <a:xfrm>
            <a:off x="871934" y="1155698"/>
            <a:ext cx="2881511" cy="485775"/>
          </a:xfrm>
          <a:prstGeom prst="rect">
            <a:avLst/>
          </a:prstGeom>
          <a:ln w="12700">
            <a:miter lim="400000"/>
          </a:ln>
          <a:effectLst/>
          <a:extLst>
            <a:ext uri="{C572A759-6A51-4108-AA02-DFA0A04FC94B}">
              <ma14:wrappingTextBoxFlag xmlns:ma14="http://schemas.microsoft.com/office/mac/drawingml/2011/main" xmlns="" val="1"/>
            </a:ext>
          </a:extLst>
        </p:spPr>
        <p:txBody>
          <a:bodyPr lIns="45719" rIns="45719" anchor="b">
            <a:normAutofit/>
          </a:bodyPr>
          <a:lstStyle>
            <a:lvl1pPr marL="0" marR="0" indent="0" algn="ctr" defTabSz="342900" rtl="0" latinLnBrk="0">
              <a:lnSpc>
                <a:spcPct val="100000"/>
              </a:lnSpc>
              <a:spcBef>
                <a:spcPts val="0"/>
              </a:spcBef>
              <a:spcAft>
                <a:spcPts val="0"/>
              </a:spcAft>
              <a:buClrTx/>
              <a:buSzTx/>
              <a:buFontTx/>
              <a:buNone/>
              <a:tabLst/>
              <a:defRPr sz="2000" b="1" i="0" u="none" strike="noStrike" cap="none" spc="0" baseline="0">
                <a:ln>
                  <a:noFill/>
                </a:ln>
                <a:solidFill>
                  <a:srgbClr val="FFFFFF"/>
                </a:solidFill>
                <a:uFillTx/>
                <a:latin typeface="+mj-lt"/>
                <a:ea typeface="+mj-ea"/>
                <a:cs typeface="+mj-cs"/>
                <a:sym typeface="Century Gothic"/>
              </a:defRPr>
            </a:lvl1pPr>
            <a:lvl2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2pPr>
            <a:lvl3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3pPr>
            <a:lvl4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4pPr>
            <a:lvl5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5pPr>
            <a:lvl6pPr marL="0" marR="0" indent="3429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6pPr>
            <a:lvl7pPr marL="0" marR="0" indent="6858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7pPr>
            <a:lvl8pPr marL="0" marR="0" indent="10287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8pPr>
            <a:lvl9pPr marL="0" marR="0" indent="13716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9pPr>
          </a:lstStyle>
          <a:p>
            <a:pPr hangingPunct="1">
              <a:defRPr sz="2000"/>
            </a:pPr>
            <a:r>
              <a:rPr lang="de-DE" sz="1600" dirty="0"/>
              <a:t>5.2 Gebäude von außen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fik 26"/>
          <p:cNvPicPr>
            <a:picLocks noChangeAspect="1"/>
          </p:cNvPicPr>
          <p:nvPr/>
        </p:nvPicPr>
        <p:blipFill rotWithShape="1">
          <a:blip r:embed="rId3">
            <a:extLst>
              <a:ext uri="{28A0092B-C50C-407E-A947-70E740481C1C}">
                <a14:useLocalDpi xmlns:a14="http://schemas.microsoft.com/office/drawing/2010/main" val="0"/>
              </a:ext>
            </a:extLst>
          </a:blip>
          <a:srcRect l="1448" t="20275" r="838" b="72846"/>
          <a:stretch/>
        </p:blipFill>
        <p:spPr>
          <a:xfrm>
            <a:off x="4176528" y="2593784"/>
            <a:ext cx="5136542" cy="1017767"/>
          </a:xfrm>
          <a:prstGeom prst="rect">
            <a:avLst/>
          </a:prstGeom>
        </p:spPr>
      </p:pic>
      <p:sp>
        <p:nvSpPr>
          <p:cNvPr id="419" name="Shape 419"/>
          <p:cNvSpPr/>
          <p:nvPr/>
        </p:nvSpPr>
        <p:spPr>
          <a:xfrm>
            <a:off x="871935" y="2743200"/>
            <a:ext cx="2881511" cy="2231380"/>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spAutoFit/>
          </a:bodyPr>
          <a:lstStyle/>
          <a:p>
            <a:pPr marL="107156" indent="-107156">
              <a:buClr>
                <a:srgbClr val="94C627"/>
              </a:buClr>
              <a:buSzPct val="100000"/>
              <a:buFont typeface="Arial"/>
              <a:buChar char="•"/>
              <a:defRPr sz="1200">
                <a:solidFill>
                  <a:srgbClr val="000000"/>
                </a:solidFill>
              </a:defRPr>
            </a:pPr>
            <a:r>
              <a:rPr lang="de-DE" sz="1100" dirty="0"/>
              <a:t>Die </a:t>
            </a:r>
            <a:r>
              <a:rPr lang="de-DE" sz="1100" b="1" dirty="0"/>
              <a:t>Dachdeckung</a:t>
            </a:r>
            <a:r>
              <a:rPr lang="de-DE" sz="1100" dirty="0"/>
              <a:t> (DDM) wird, falls sichtbar, ausgewählt. Sollte die Dachfläche nicht sichtbar sein, muss hier unbedingt „unbekannt“ ausgewählt werden.</a:t>
            </a:r>
          </a:p>
          <a:p>
            <a:pPr marL="107156" indent="-107156">
              <a:buClr>
                <a:srgbClr val="94C627"/>
              </a:buClr>
              <a:buSzPct val="100000"/>
              <a:buFont typeface="Arial"/>
              <a:buChar char="•"/>
              <a:defRPr sz="1200">
                <a:solidFill>
                  <a:srgbClr val="000000"/>
                </a:solidFill>
              </a:defRPr>
            </a:pPr>
            <a:endParaRPr lang="de-DE" sz="1100" dirty="0"/>
          </a:p>
          <a:p>
            <a:pPr marL="107156" indent="-107156">
              <a:buClr>
                <a:srgbClr val="94C627"/>
              </a:buClr>
              <a:buSzPct val="100000"/>
              <a:buFont typeface="Arial"/>
              <a:buChar char="•"/>
              <a:defRPr sz="1200">
                <a:solidFill>
                  <a:srgbClr val="000000"/>
                </a:solidFill>
              </a:defRPr>
            </a:pPr>
            <a:r>
              <a:rPr lang="de-DE" sz="1100" dirty="0"/>
              <a:t>Der</a:t>
            </a:r>
            <a:r>
              <a:rPr lang="de-DE" sz="1100" b="1" dirty="0"/>
              <a:t> Anteil der Dämmung </a:t>
            </a:r>
            <a:r>
              <a:rPr lang="de-DE" sz="1100" dirty="0"/>
              <a:t>(DDM) gibt Auskunft darüber, wie groß der prozentuale Anteil des Daches ist, der gedämmt ist.</a:t>
            </a:r>
          </a:p>
          <a:p>
            <a:pPr marL="107156" indent="-107156">
              <a:buClr>
                <a:srgbClr val="94C627"/>
              </a:buClr>
              <a:buSzPct val="100000"/>
              <a:buFont typeface="Arial"/>
              <a:buChar char="•"/>
              <a:defRPr sz="1200">
                <a:solidFill>
                  <a:srgbClr val="000000"/>
                </a:solidFill>
              </a:defRPr>
            </a:pPr>
            <a:endParaRPr lang="de-DE" sz="1100" dirty="0"/>
          </a:p>
          <a:p>
            <a:pPr marL="107156" indent="-107156">
              <a:defRPr sz="1200">
                <a:solidFill>
                  <a:srgbClr val="000000"/>
                </a:solidFill>
              </a:defRPr>
            </a:pPr>
            <a:endParaRPr lang="de-DE" sz="900" dirty="0"/>
          </a:p>
          <a:p>
            <a:pPr marL="107156" indent="-107156">
              <a:buClr>
                <a:srgbClr val="94C627"/>
              </a:buClr>
              <a:buSzPct val="100000"/>
              <a:buFont typeface="Arial"/>
              <a:buChar char="•"/>
              <a:defRPr sz="1200">
                <a:solidFill>
                  <a:srgbClr val="000000"/>
                </a:solidFill>
              </a:defRPr>
            </a:pPr>
            <a:endParaRPr lang="de-DE" sz="900" dirty="0"/>
          </a:p>
        </p:txBody>
      </p:sp>
      <p:sp>
        <p:nvSpPr>
          <p:cNvPr id="422" name="Shape 422"/>
          <p:cNvSpPr/>
          <p:nvPr/>
        </p:nvSpPr>
        <p:spPr>
          <a:xfrm>
            <a:off x="4360070" y="2246786"/>
            <a:ext cx="1235869" cy="23083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spcBef>
                <a:spcPts val="600"/>
              </a:spcBef>
              <a:defRPr sz="1000">
                <a:solidFill>
                  <a:srgbClr val="000000"/>
                </a:solidFill>
              </a:defRPr>
            </a:lvl1pPr>
          </a:lstStyle>
          <a:p>
            <a:r>
              <a:rPr lang="de-DE" sz="900" dirty="0"/>
              <a:t>Dachdeckung</a:t>
            </a:r>
          </a:p>
        </p:txBody>
      </p:sp>
      <p:sp>
        <p:nvSpPr>
          <p:cNvPr id="423" name="Shape 423"/>
          <p:cNvSpPr/>
          <p:nvPr/>
        </p:nvSpPr>
        <p:spPr>
          <a:xfrm>
            <a:off x="4376738" y="2326482"/>
            <a:ext cx="0" cy="923925"/>
          </a:xfrm>
          <a:prstGeom prst="line">
            <a:avLst/>
          </a:prstGeom>
          <a:ln w="19050" cap="rnd">
            <a:solidFill>
              <a:srgbClr val="000000"/>
            </a:solidFill>
            <a:tailEnd type="triangle"/>
          </a:ln>
        </p:spPr>
        <p:txBody>
          <a:bodyPr lIns="34289" rIns="34289"/>
          <a:lstStyle/>
          <a:p>
            <a:endParaRPr sz="1350"/>
          </a:p>
        </p:txBody>
      </p:sp>
      <p:sp>
        <p:nvSpPr>
          <p:cNvPr id="424" name="Shape 424"/>
          <p:cNvSpPr/>
          <p:nvPr/>
        </p:nvSpPr>
        <p:spPr>
          <a:xfrm flipV="1">
            <a:off x="7749779" y="3315892"/>
            <a:ext cx="1" cy="779030"/>
          </a:xfrm>
          <a:prstGeom prst="line">
            <a:avLst/>
          </a:prstGeom>
          <a:ln w="19050" cap="rnd">
            <a:solidFill>
              <a:srgbClr val="000000"/>
            </a:solidFill>
            <a:tailEnd type="triangle"/>
          </a:ln>
        </p:spPr>
        <p:txBody>
          <a:bodyPr lIns="34289" rIns="34289"/>
          <a:lstStyle/>
          <a:p>
            <a:endParaRPr sz="1350"/>
          </a:p>
        </p:txBody>
      </p:sp>
      <p:sp>
        <p:nvSpPr>
          <p:cNvPr id="425" name="Shape 425"/>
          <p:cNvSpPr/>
          <p:nvPr/>
        </p:nvSpPr>
        <p:spPr>
          <a:xfrm>
            <a:off x="7812162" y="3942335"/>
            <a:ext cx="1409701" cy="203133"/>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lnSpc>
                <a:spcPct val="80000"/>
              </a:lnSpc>
              <a:spcBef>
                <a:spcPts val="600"/>
              </a:spcBef>
              <a:defRPr sz="1000">
                <a:solidFill>
                  <a:srgbClr val="000000"/>
                </a:solidFill>
              </a:defRPr>
            </a:lvl1pPr>
          </a:lstStyle>
          <a:p>
            <a:r>
              <a:rPr lang="de-DE" sz="900" dirty="0"/>
              <a:t>Anmerkungen</a:t>
            </a:r>
          </a:p>
        </p:txBody>
      </p:sp>
      <p:sp>
        <p:nvSpPr>
          <p:cNvPr id="426" name="Shape 426"/>
          <p:cNvSpPr/>
          <p:nvPr/>
        </p:nvSpPr>
        <p:spPr>
          <a:xfrm>
            <a:off x="4188620" y="3579019"/>
            <a:ext cx="5278041" cy="0"/>
          </a:xfrm>
          <a:prstGeom prst="line">
            <a:avLst/>
          </a:prstGeom>
          <a:ln w="19050" cap="rnd">
            <a:solidFill>
              <a:srgbClr val="808080"/>
            </a:solidFill>
            <a:prstDash val="sysDash"/>
          </a:ln>
        </p:spPr>
        <p:txBody>
          <a:bodyPr lIns="34289" rIns="34289"/>
          <a:lstStyle/>
          <a:p>
            <a:endParaRPr sz="1350"/>
          </a:p>
        </p:txBody>
      </p:sp>
      <p:sp>
        <p:nvSpPr>
          <p:cNvPr id="427" name="Shape 427"/>
          <p:cNvSpPr/>
          <p:nvPr/>
        </p:nvSpPr>
        <p:spPr>
          <a:xfrm>
            <a:off x="4070748" y="2605088"/>
            <a:ext cx="5395913" cy="0"/>
          </a:xfrm>
          <a:prstGeom prst="line">
            <a:avLst/>
          </a:prstGeom>
          <a:ln w="19050" cap="rnd">
            <a:solidFill>
              <a:srgbClr val="808080"/>
            </a:solidFill>
            <a:prstDash val="sysDash"/>
          </a:ln>
        </p:spPr>
        <p:txBody>
          <a:bodyPr lIns="34289" rIns="34289"/>
          <a:lstStyle/>
          <a:p>
            <a:endParaRPr sz="1350"/>
          </a:p>
        </p:txBody>
      </p:sp>
      <p:sp>
        <p:nvSpPr>
          <p:cNvPr id="428" name="Shape 428"/>
          <p:cNvSpPr/>
          <p:nvPr/>
        </p:nvSpPr>
        <p:spPr>
          <a:xfrm>
            <a:off x="4070748" y="3789107"/>
            <a:ext cx="1543050" cy="23083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spcBef>
                <a:spcPts val="600"/>
              </a:spcBef>
              <a:defRPr sz="1000">
                <a:solidFill>
                  <a:srgbClr val="000000"/>
                </a:solidFill>
              </a:defRPr>
            </a:lvl1pPr>
          </a:lstStyle>
          <a:p>
            <a:r>
              <a:rPr lang="de-DE" sz="900" dirty="0"/>
              <a:t>Anteil der Dämmung</a:t>
            </a:r>
          </a:p>
        </p:txBody>
      </p:sp>
      <p:grpSp>
        <p:nvGrpSpPr>
          <p:cNvPr id="431" name="Group 431"/>
          <p:cNvGrpSpPr/>
          <p:nvPr/>
        </p:nvGrpSpPr>
        <p:grpSpPr>
          <a:xfrm>
            <a:off x="4094560" y="3499709"/>
            <a:ext cx="102395" cy="436960"/>
            <a:chOff x="0" y="0"/>
            <a:chExt cx="136525" cy="582612"/>
          </a:xfrm>
        </p:grpSpPr>
        <p:sp>
          <p:nvSpPr>
            <p:cNvPr id="429" name="Shape 429"/>
            <p:cNvSpPr/>
            <p:nvPr/>
          </p:nvSpPr>
          <p:spPr>
            <a:xfrm>
              <a:off x="0" y="0"/>
              <a:ext cx="136525" cy="2"/>
            </a:xfrm>
            <a:prstGeom prst="line">
              <a:avLst/>
            </a:prstGeom>
            <a:noFill/>
            <a:ln w="19050" cap="rnd">
              <a:solidFill>
                <a:srgbClr val="000000"/>
              </a:solidFill>
              <a:prstDash val="solid"/>
              <a:round/>
              <a:tailEnd type="triangle" w="med" len="med"/>
            </a:ln>
            <a:effectLst/>
          </p:spPr>
          <p:txBody>
            <a:bodyPr wrap="square" lIns="34289" tIns="34289" rIns="34289" bIns="34289" numCol="1" anchor="t">
              <a:noAutofit/>
            </a:bodyPr>
            <a:lstStyle/>
            <a:p>
              <a:endParaRPr sz="1350"/>
            </a:p>
          </p:txBody>
        </p:sp>
        <p:sp>
          <p:nvSpPr>
            <p:cNvPr id="430" name="Shape 430"/>
            <p:cNvSpPr/>
            <p:nvPr/>
          </p:nvSpPr>
          <p:spPr>
            <a:xfrm flipH="1">
              <a:off x="549" y="0"/>
              <a:ext cx="2" cy="582613"/>
            </a:xfrm>
            <a:prstGeom prst="line">
              <a:avLst/>
            </a:prstGeom>
            <a:noFill/>
            <a:ln w="19050" cap="rnd">
              <a:solidFill>
                <a:srgbClr val="000000"/>
              </a:solidFill>
              <a:prstDash val="solid"/>
              <a:round/>
            </a:ln>
            <a:effectLst/>
          </p:spPr>
          <p:txBody>
            <a:bodyPr wrap="square" lIns="34289" tIns="34289" rIns="34289" bIns="34289" numCol="1" anchor="t">
              <a:noAutofit/>
            </a:bodyPr>
            <a:lstStyle/>
            <a:p>
              <a:endParaRPr sz="1350"/>
            </a:p>
          </p:txBody>
        </p:sp>
      </p:grpSp>
      <p:sp>
        <p:nvSpPr>
          <p:cNvPr id="436" name="Shape 436"/>
          <p:cNvSpPr/>
          <p:nvPr/>
        </p:nvSpPr>
        <p:spPr>
          <a:xfrm>
            <a:off x="4399360" y="1094946"/>
            <a:ext cx="1157288" cy="23083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spcBef>
                <a:spcPts val="600"/>
              </a:spcBef>
              <a:defRPr sz="1000">
                <a:solidFill>
                  <a:srgbClr val="000000"/>
                </a:solidFill>
              </a:defRPr>
            </a:lvl1pPr>
          </a:lstStyle>
          <a:p>
            <a:r>
              <a:rPr lang="de-DE" sz="900" dirty="0"/>
              <a:t>Bitumen/ Folie</a:t>
            </a:r>
          </a:p>
        </p:txBody>
      </p:sp>
      <p:sp>
        <p:nvSpPr>
          <p:cNvPr id="437" name="Shape 437"/>
          <p:cNvSpPr/>
          <p:nvPr/>
        </p:nvSpPr>
        <p:spPr>
          <a:xfrm>
            <a:off x="5389605" y="1091374"/>
            <a:ext cx="764382" cy="23083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spcBef>
                <a:spcPts val="600"/>
              </a:spcBef>
              <a:defRPr sz="1000">
                <a:solidFill>
                  <a:srgbClr val="000000"/>
                </a:solidFill>
              </a:defRPr>
            </a:lvl1pPr>
          </a:lstStyle>
          <a:p>
            <a:r>
              <a:rPr lang="de-DE" sz="900" dirty="0"/>
              <a:t>Metall</a:t>
            </a:r>
          </a:p>
        </p:txBody>
      </p:sp>
      <p:sp>
        <p:nvSpPr>
          <p:cNvPr id="438" name="Shape 438"/>
          <p:cNvSpPr/>
          <p:nvPr/>
        </p:nvSpPr>
        <p:spPr>
          <a:xfrm>
            <a:off x="6646199" y="1088398"/>
            <a:ext cx="764382" cy="23083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spcBef>
                <a:spcPts val="600"/>
              </a:spcBef>
              <a:defRPr sz="1000">
                <a:solidFill>
                  <a:srgbClr val="000000"/>
                </a:solidFill>
              </a:defRPr>
            </a:lvl1pPr>
          </a:lstStyle>
          <a:p>
            <a:r>
              <a:rPr lang="de-DE" sz="900" dirty="0"/>
              <a:t>Ziegel</a:t>
            </a:r>
          </a:p>
        </p:txBody>
      </p:sp>
      <p:sp>
        <p:nvSpPr>
          <p:cNvPr id="439" name="Shape 439"/>
          <p:cNvSpPr/>
          <p:nvPr/>
        </p:nvSpPr>
        <p:spPr>
          <a:xfrm>
            <a:off x="8046829" y="1094946"/>
            <a:ext cx="764382" cy="23083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spcBef>
                <a:spcPts val="600"/>
              </a:spcBef>
              <a:defRPr sz="1000">
                <a:solidFill>
                  <a:srgbClr val="000000"/>
                </a:solidFill>
              </a:defRPr>
            </a:lvl1pPr>
          </a:lstStyle>
          <a:p>
            <a:r>
              <a:rPr lang="de-DE" sz="900" dirty="0"/>
              <a:t>begrünt</a:t>
            </a:r>
          </a:p>
        </p:txBody>
      </p:sp>
      <p:sp>
        <p:nvSpPr>
          <p:cNvPr id="24" name="Textfeld 23"/>
          <p:cNvSpPr txBox="1"/>
          <p:nvPr/>
        </p:nvSpPr>
        <p:spPr>
          <a:xfrm>
            <a:off x="9013031" y="6337626"/>
            <a:ext cx="426718" cy="184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ctr">
            <a:spAutoFit/>
          </a:bodyPr>
          <a:lstStyle/>
          <a:p>
            <a:pPr defTabSz="342900"/>
            <a:r>
              <a:rPr lang="de-DE" sz="750" dirty="0">
                <a:solidFill>
                  <a:schemeClr val="bg2">
                    <a:lumMod val="50000"/>
                  </a:schemeClr>
                </a:solidFill>
              </a:rPr>
              <a:t>Seite 23</a:t>
            </a:r>
          </a:p>
        </p:txBody>
      </p:sp>
      <p:pic>
        <p:nvPicPr>
          <p:cNvPr id="25" name="Grafik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1816" y="1297872"/>
            <a:ext cx="1201621" cy="901216"/>
          </a:xfrm>
          <a:prstGeom prst="rect">
            <a:avLst/>
          </a:prstGeom>
          <a:noFill/>
          <a:ln>
            <a:noFill/>
          </a:ln>
        </p:spPr>
      </p:pic>
      <p:pic>
        <p:nvPicPr>
          <p:cNvPr id="26" name="Grafik 25"/>
          <p:cNvPicPr>
            <a:picLocks noChangeAspect="1"/>
          </p:cNvPicPr>
          <p:nvPr/>
        </p:nvPicPr>
        <p:blipFill rotWithShape="1">
          <a:blip r:embed="rId5" cstate="print">
            <a:extLst>
              <a:ext uri="{28A0092B-C50C-407E-A947-70E740481C1C}">
                <a14:useLocalDpi xmlns:a14="http://schemas.microsoft.com/office/drawing/2010/main" val="0"/>
              </a:ext>
            </a:extLst>
          </a:blip>
          <a:srcRect l="18730" t="35304" r="48758" b="421"/>
          <a:stretch/>
        </p:blipFill>
        <p:spPr>
          <a:xfrm rot="5400000">
            <a:off x="6894666" y="1080067"/>
            <a:ext cx="902442" cy="1338055"/>
          </a:xfrm>
          <a:prstGeom prst="rect">
            <a:avLst/>
          </a:prstGeom>
        </p:spPr>
      </p:pic>
      <p:pic>
        <p:nvPicPr>
          <p:cNvPr id="28" name="Grafik 27"/>
          <p:cNvPicPr>
            <a:picLocks noChangeAspect="1"/>
          </p:cNvPicPr>
          <p:nvPr/>
        </p:nvPicPr>
        <p:blipFill rotWithShape="1">
          <a:blip r:embed="rId6">
            <a:extLst>
              <a:ext uri="{28A0092B-C50C-407E-A947-70E740481C1C}">
                <a14:useLocalDpi xmlns:a14="http://schemas.microsoft.com/office/drawing/2010/main" val="0"/>
              </a:ext>
            </a:extLst>
          </a:blip>
          <a:srcRect l="26903"/>
          <a:stretch/>
        </p:blipFill>
        <p:spPr>
          <a:xfrm rot="5400000">
            <a:off x="4452166" y="1282374"/>
            <a:ext cx="916382" cy="947382"/>
          </a:xfrm>
          <a:prstGeom prst="rect">
            <a:avLst/>
          </a:prstGeom>
        </p:spPr>
      </p:pic>
      <p:pic>
        <p:nvPicPr>
          <p:cNvPr id="29" name="Grafik 28"/>
          <p:cNvPicPr>
            <a:picLocks noChangeAspect="1"/>
          </p:cNvPicPr>
          <p:nvPr/>
        </p:nvPicPr>
        <p:blipFill>
          <a:blip r:embed="rId7"/>
          <a:stretch>
            <a:fillRect/>
          </a:stretch>
        </p:blipFill>
        <p:spPr>
          <a:xfrm>
            <a:off x="8072859" y="1297543"/>
            <a:ext cx="901545" cy="901545"/>
          </a:xfrm>
          <a:prstGeom prst="rect">
            <a:avLst/>
          </a:prstGeom>
        </p:spPr>
      </p:pic>
      <p:sp>
        <p:nvSpPr>
          <p:cNvPr id="32" name="Shape 50">
            <a:extLst>
              <a:ext uri="{FF2B5EF4-FFF2-40B4-BE49-F238E27FC236}">
                <a16:creationId xmlns:a16="http://schemas.microsoft.com/office/drawing/2014/main" id="{F2F7B1A6-D318-4896-8C57-363BC51BFBEC}"/>
              </a:ext>
            </a:extLst>
          </p:cNvPr>
          <p:cNvSpPr>
            <a:spLocks noGrp="1"/>
          </p:cNvSpPr>
          <p:nvPr>
            <p:ph type="title"/>
          </p:nvPr>
        </p:nvSpPr>
        <p:spPr>
          <a:xfrm>
            <a:off x="871935" y="568324"/>
            <a:ext cx="2881511" cy="485775"/>
          </a:xfrm>
          <a:prstGeom prst="rect">
            <a:avLst/>
          </a:prstGeom>
          <a:effectLst/>
        </p:spPr>
        <p:txBody>
          <a:bodyPr>
            <a:normAutofit/>
          </a:bodyPr>
          <a:lstStyle/>
          <a:p>
            <a:pPr algn="ctr">
              <a:defRPr sz="2000"/>
            </a:pPr>
            <a:r>
              <a:rPr lang="de-DE" dirty="0"/>
              <a:t>5   Datenaufnahme</a:t>
            </a:r>
            <a:endParaRPr dirty="0"/>
          </a:p>
        </p:txBody>
      </p:sp>
      <p:sp>
        <p:nvSpPr>
          <p:cNvPr id="30" name="Shape 50">
            <a:extLst>
              <a:ext uri="{FF2B5EF4-FFF2-40B4-BE49-F238E27FC236}">
                <a16:creationId xmlns:a16="http://schemas.microsoft.com/office/drawing/2014/main" id="{7C61B7B0-A0A9-4381-B56E-5F96ACAA5D59}"/>
              </a:ext>
            </a:extLst>
          </p:cNvPr>
          <p:cNvSpPr txBox="1">
            <a:spLocks/>
          </p:cNvSpPr>
          <p:nvPr/>
        </p:nvSpPr>
        <p:spPr>
          <a:xfrm>
            <a:off x="871934" y="1155698"/>
            <a:ext cx="2881511" cy="485775"/>
          </a:xfrm>
          <a:prstGeom prst="rect">
            <a:avLst/>
          </a:prstGeom>
          <a:ln w="12700">
            <a:miter lim="400000"/>
          </a:ln>
          <a:effectLst/>
          <a:extLst>
            <a:ext uri="{C572A759-6A51-4108-AA02-DFA0A04FC94B}">
              <ma14:wrappingTextBoxFlag xmlns:ma14="http://schemas.microsoft.com/office/mac/drawingml/2011/main" xmlns="" val="1"/>
            </a:ext>
          </a:extLst>
        </p:spPr>
        <p:txBody>
          <a:bodyPr lIns="45719" rIns="45719" anchor="b">
            <a:normAutofit/>
          </a:bodyPr>
          <a:lstStyle>
            <a:lvl1pPr marL="0" marR="0" indent="0" algn="ctr" defTabSz="342900" rtl="0" latinLnBrk="0">
              <a:lnSpc>
                <a:spcPct val="100000"/>
              </a:lnSpc>
              <a:spcBef>
                <a:spcPts val="0"/>
              </a:spcBef>
              <a:spcAft>
                <a:spcPts val="0"/>
              </a:spcAft>
              <a:buClrTx/>
              <a:buSzTx/>
              <a:buFontTx/>
              <a:buNone/>
              <a:tabLst/>
              <a:defRPr sz="2000" b="1" i="0" u="none" strike="noStrike" cap="none" spc="0" baseline="0">
                <a:ln>
                  <a:noFill/>
                </a:ln>
                <a:solidFill>
                  <a:srgbClr val="FFFFFF"/>
                </a:solidFill>
                <a:uFillTx/>
                <a:latin typeface="+mj-lt"/>
                <a:ea typeface="+mj-ea"/>
                <a:cs typeface="+mj-cs"/>
                <a:sym typeface="Century Gothic"/>
              </a:defRPr>
            </a:lvl1pPr>
            <a:lvl2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2pPr>
            <a:lvl3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3pPr>
            <a:lvl4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4pPr>
            <a:lvl5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5pPr>
            <a:lvl6pPr marL="0" marR="0" indent="3429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6pPr>
            <a:lvl7pPr marL="0" marR="0" indent="6858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7pPr>
            <a:lvl8pPr marL="0" marR="0" indent="10287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8pPr>
            <a:lvl9pPr marL="0" marR="0" indent="13716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9pPr>
          </a:lstStyle>
          <a:p>
            <a:pPr hangingPunct="1">
              <a:defRPr sz="2000"/>
            </a:pPr>
            <a:r>
              <a:rPr lang="de-DE" sz="1600" dirty="0"/>
              <a:t>5.2 Gebäude von außen</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4158856" y="2223794"/>
            <a:ext cx="5136542" cy="970059"/>
            <a:chOff x="4158856" y="2223794"/>
            <a:chExt cx="5136542" cy="970059"/>
          </a:xfrm>
        </p:grpSpPr>
        <p:pic>
          <p:nvPicPr>
            <p:cNvPr id="24" name="Grafik 23"/>
            <p:cNvPicPr>
              <a:picLocks noChangeAspect="1"/>
            </p:cNvPicPr>
            <p:nvPr/>
          </p:nvPicPr>
          <p:blipFill rotWithShape="1">
            <a:blip r:embed="rId2">
              <a:extLst>
                <a:ext uri="{28A0092B-C50C-407E-A947-70E740481C1C}">
                  <a14:useLocalDpi xmlns:a14="http://schemas.microsoft.com/office/drawing/2010/main" val="0"/>
                </a:ext>
              </a:extLst>
            </a:blip>
            <a:srcRect l="1448" t="27127" r="838" b="66317"/>
            <a:stretch/>
          </p:blipFill>
          <p:spPr>
            <a:xfrm>
              <a:off x="4158856" y="2223794"/>
              <a:ext cx="5136542" cy="970059"/>
            </a:xfrm>
            <a:prstGeom prst="rect">
              <a:avLst/>
            </a:prstGeom>
          </p:spPr>
        </p:pic>
        <p:pic>
          <p:nvPicPr>
            <p:cNvPr id="25" name="Grafik 24"/>
            <p:cNvPicPr>
              <a:picLocks noChangeAspect="1"/>
            </p:cNvPicPr>
            <p:nvPr/>
          </p:nvPicPr>
          <p:blipFill rotWithShape="1">
            <a:blip r:embed="rId2">
              <a:extLst>
                <a:ext uri="{28A0092B-C50C-407E-A947-70E740481C1C}">
                  <a14:useLocalDpi xmlns:a14="http://schemas.microsoft.com/office/drawing/2010/main" val="0"/>
                </a:ext>
              </a:extLst>
            </a:blip>
            <a:srcRect l="73965" t="28130" r="7884" b="71063"/>
            <a:stretch/>
          </p:blipFill>
          <p:spPr>
            <a:xfrm>
              <a:off x="4207307" y="2418422"/>
              <a:ext cx="954156" cy="119271"/>
            </a:xfrm>
            <a:prstGeom prst="rect">
              <a:avLst/>
            </a:prstGeom>
          </p:spPr>
        </p:pic>
      </p:grpSp>
      <p:sp>
        <p:nvSpPr>
          <p:cNvPr id="441" name="Shape 441"/>
          <p:cNvSpPr/>
          <p:nvPr/>
        </p:nvSpPr>
        <p:spPr>
          <a:xfrm>
            <a:off x="871935" y="2405063"/>
            <a:ext cx="2881511" cy="3139321"/>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spAutoFit/>
          </a:bodyPr>
          <a:lstStyle/>
          <a:p>
            <a:pPr>
              <a:buClr>
                <a:srgbClr val="94C627"/>
              </a:buClr>
              <a:buSzPct val="100000"/>
              <a:defRPr sz="1200">
                <a:solidFill>
                  <a:srgbClr val="000000"/>
                </a:solidFill>
              </a:defRPr>
            </a:pPr>
            <a:r>
              <a:rPr lang="de-DE" sz="1100" b="1" dirty="0"/>
              <a:t>Fassade</a:t>
            </a:r>
          </a:p>
          <a:p>
            <a:pPr marL="128588" indent="-128588">
              <a:buClr>
                <a:srgbClr val="94C627"/>
              </a:buClr>
              <a:buSzPct val="100000"/>
              <a:buFont typeface="Arial"/>
              <a:buChar char="•"/>
              <a:defRPr sz="1200">
                <a:solidFill>
                  <a:srgbClr val="000000"/>
                </a:solidFill>
              </a:defRPr>
            </a:pPr>
            <a:endParaRPr lang="de-DE" sz="1100" dirty="0"/>
          </a:p>
          <a:p>
            <a:pPr marL="128588" indent="-128588">
              <a:buClr>
                <a:srgbClr val="94C627"/>
              </a:buClr>
              <a:buSzPct val="100000"/>
              <a:buFont typeface="Arial"/>
              <a:buChar char="•"/>
              <a:defRPr sz="1200">
                <a:solidFill>
                  <a:srgbClr val="000000"/>
                </a:solidFill>
              </a:defRPr>
            </a:pPr>
            <a:r>
              <a:rPr lang="de-DE" sz="1100" dirty="0"/>
              <a:t>Das Feld </a:t>
            </a:r>
            <a:r>
              <a:rPr lang="de-DE" sz="1100" b="1" dirty="0"/>
              <a:t>Fassade </a:t>
            </a:r>
            <a:r>
              <a:rPr lang="de-DE" sz="1100" dirty="0"/>
              <a:t>erfasst die sichtbaren und energetisch relevanten Bauteile. Dabei werden alle Fassadenseiten des Gebäudes separat erfasst. </a:t>
            </a:r>
          </a:p>
          <a:p>
            <a:pPr marL="128588" indent="-128588">
              <a:buClr>
                <a:srgbClr val="94C627"/>
              </a:buClr>
              <a:buSzPct val="100000"/>
              <a:buFont typeface="Arial"/>
              <a:buChar char="•"/>
              <a:defRPr sz="1200">
                <a:solidFill>
                  <a:srgbClr val="000000"/>
                </a:solidFill>
              </a:defRPr>
            </a:pPr>
            <a:endParaRPr lang="de-DE" sz="1100" dirty="0"/>
          </a:p>
          <a:p>
            <a:pPr marL="128588" indent="-128588">
              <a:buClr>
                <a:srgbClr val="94C627"/>
              </a:buClr>
              <a:buSzPct val="100000"/>
              <a:buFont typeface="Arial"/>
              <a:buChar char="•"/>
              <a:defRPr sz="1200">
                <a:solidFill>
                  <a:srgbClr val="000000"/>
                </a:solidFill>
              </a:defRPr>
            </a:pPr>
            <a:r>
              <a:rPr lang="de-DE" sz="1100" dirty="0"/>
              <a:t>Der Bereich notiert Zustand, Material und eine mögliche Dämmung der Fassade.</a:t>
            </a:r>
          </a:p>
          <a:p>
            <a:pPr>
              <a:buClr>
                <a:srgbClr val="94C627"/>
              </a:buClr>
              <a:buSzPct val="100000"/>
              <a:defRPr sz="1200">
                <a:solidFill>
                  <a:srgbClr val="000000"/>
                </a:solidFill>
              </a:defRPr>
            </a:pPr>
            <a:endParaRPr lang="de-DE" sz="1100" dirty="0"/>
          </a:p>
          <a:p>
            <a:pPr marL="128588" indent="-128588">
              <a:buClr>
                <a:srgbClr val="94C627"/>
              </a:buClr>
              <a:buSzPct val="100000"/>
              <a:buFont typeface="Arial"/>
              <a:buChar char="•"/>
              <a:defRPr sz="1200">
                <a:solidFill>
                  <a:srgbClr val="000000"/>
                </a:solidFill>
              </a:defRPr>
            </a:pPr>
            <a:r>
              <a:rPr lang="de-DE" sz="1100" dirty="0"/>
              <a:t>Wenn bei Gebäuden die Straßen- und Hofseite und sowie die Giebelseiten gleich bzw. sehr ähnlich aussehen, kann dies ausgewählt werden und das Ausfüllen der Kästchen der Hofseite und Giebel 2 erfolgt automatisch (grünes Kästchen).</a:t>
            </a:r>
          </a:p>
        </p:txBody>
      </p:sp>
      <p:sp>
        <p:nvSpPr>
          <p:cNvPr id="444" name="Shape 444"/>
          <p:cNvSpPr/>
          <p:nvPr/>
        </p:nvSpPr>
        <p:spPr>
          <a:xfrm>
            <a:off x="4381065" y="1554438"/>
            <a:ext cx="1235869" cy="23083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spcBef>
                <a:spcPts val="600"/>
              </a:spcBef>
              <a:defRPr sz="1000">
                <a:solidFill>
                  <a:srgbClr val="000000"/>
                </a:solidFill>
              </a:defRPr>
            </a:lvl1pPr>
          </a:lstStyle>
          <a:p>
            <a:r>
              <a:rPr lang="de-DE" sz="900" dirty="0"/>
              <a:t>Fassade</a:t>
            </a:r>
          </a:p>
        </p:txBody>
      </p:sp>
      <p:sp>
        <p:nvSpPr>
          <p:cNvPr id="445" name="Shape 445"/>
          <p:cNvSpPr/>
          <p:nvPr/>
        </p:nvSpPr>
        <p:spPr>
          <a:xfrm>
            <a:off x="4376738" y="1633538"/>
            <a:ext cx="0" cy="600076"/>
          </a:xfrm>
          <a:prstGeom prst="line">
            <a:avLst/>
          </a:prstGeom>
          <a:ln w="19050" cap="rnd">
            <a:solidFill>
              <a:srgbClr val="000000"/>
            </a:solidFill>
            <a:tailEnd type="triangle"/>
          </a:ln>
        </p:spPr>
        <p:txBody>
          <a:bodyPr lIns="34289" rIns="34289"/>
          <a:lstStyle/>
          <a:p>
            <a:endParaRPr sz="1350"/>
          </a:p>
        </p:txBody>
      </p:sp>
      <p:sp>
        <p:nvSpPr>
          <p:cNvPr id="446" name="Shape 446"/>
          <p:cNvSpPr/>
          <p:nvPr/>
        </p:nvSpPr>
        <p:spPr>
          <a:xfrm flipV="1">
            <a:off x="8679656" y="2857032"/>
            <a:ext cx="0" cy="736997"/>
          </a:xfrm>
          <a:prstGeom prst="line">
            <a:avLst/>
          </a:prstGeom>
          <a:ln w="19050" cap="rnd">
            <a:solidFill>
              <a:srgbClr val="000000"/>
            </a:solidFill>
            <a:tailEnd type="triangle"/>
          </a:ln>
        </p:spPr>
        <p:txBody>
          <a:bodyPr lIns="34289" rIns="34289"/>
          <a:lstStyle/>
          <a:p>
            <a:endParaRPr sz="1350"/>
          </a:p>
        </p:txBody>
      </p:sp>
      <p:sp>
        <p:nvSpPr>
          <p:cNvPr id="447" name="Shape 447"/>
          <p:cNvSpPr/>
          <p:nvPr/>
        </p:nvSpPr>
        <p:spPr>
          <a:xfrm>
            <a:off x="8679656" y="3456743"/>
            <a:ext cx="1409700" cy="203133"/>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lnSpc>
                <a:spcPct val="80000"/>
              </a:lnSpc>
              <a:spcBef>
                <a:spcPts val="600"/>
              </a:spcBef>
              <a:defRPr sz="1000">
                <a:solidFill>
                  <a:srgbClr val="000000"/>
                </a:solidFill>
              </a:defRPr>
            </a:lvl1pPr>
          </a:lstStyle>
          <a:p>
            <a:r>
              <a:rPr lang="de-DE" sz="900" dirty="0"/>
              <a:t>Anmerkungen</a:t>
            </a:r>
          </a:p>
        </p:txBody>
      </p:sp>
      <p:sp>
        <p:nvSpPr>
          <p:cNvPr id="448" name="Shape 448"/>
          <p:cNvSpPr/>
          <p:nvPr/>
        </p:nvSpPr>
        <p:spPr>
          <a:xfrm>
            <a:off x="4070748" y="3163022"/>
            <a:ext cx="5395913" cy="1"/>
          </a:xfrm>
          <a:prstGeom prst="line">
            <a:avLst/>
          </a:prstGeom>
          <a:ln w="19050" cap="rnd">
            <a:solidFill>
              <a:srgbClr val="808080"/>
            </a:solidFill>
            <a:prstDash val="sysDash"/>
          </a:ln>
        </p:spPr>
        <p:txBody>
          <a:bodyPr lIns="34289" rIns="34289"/>
          <a:lstStyle/>
          <a:p>
            <a:endParaRPr sz="1350"/>
          </a:p>
        </p:txBody>
      </p:sp>
      <p:sp>
        <p:nvSpPr>
          <p:cNvPr id="449" name="Shape 449"/>
          <p:cNvSpPr/>
          <p:nvPr/>
        </p:nvSpPr>
        <p:spPr>
          <a:xfrm>
            <a:off x="4070748" y="2241948"/>
            <a:ext cx="5395913" cy="1"/>
          </a:xfrm>
          <a:prstGeom prst="line">
            <a:avLst/>
          </a:prstGeom>
          <a:ln w="19050" cap="rnd">
            <a:solidFill>
              <a:srgbClr val="808080"/>
            </a:solidFill>
            <a:prstDash val="sysDash"/>
          </a:ln>
        </p:spPr>
        <p:txBody>
          <a:bodyPr lIns="34289" rIns="34289"/>
          <a:lstStyle/>
          <a:p>
            <a:endParaRPr sz="1350"/>
          </a:p>
        </p:txBody>
      </p:sp>
      <p:sp>
        <p:nvSpPr>
          <p:cNvPr id="458" name="Shape 458"/>
          <p:cNvSpPr/>
          <p:nvPr/>
        </p:nvSpPr>
        <p:spPr>
          <a:xfrm>
            <a:off x="4194573" y="3028861"/>
            <a:ext cx="3524251" cy="126207"/>
          </a:xfrm>
          <a:prstGeom prst="rect">
            <a:avLst/>
          </a:prstGeom>
          <a:ln w="28575" cap="rnd">
            <a:solidFill>
              <a:srgbClr val="94C627"/>
            </a:solidFill>
          </a:ln>
        </p:spPr>
        <p:txBody>
          <a:bodyPr lIns="34289" rIns="34289" anchor="ctr"/>
          <a:lstStyle/>
          <a:p>
            <a:pPr algn="ctr"/>
            <a:endParaRPr sz="1350"/>
          </a:p>
        </p:txBody>
      </p:sp>
      <p:sp>
        <p:nvSpPr>
          <p:cNvPr id="23" name="Textfeld 22"/>
          <p:cNvSpPr txBox="1"/>
          <p:nvPr/>
        </p:nvSpPr>
        <p:spPr>
          <a:xfrm>
            <a:off x="9013031" y="6337626"/>
            <a:ext cx="426718" cy="184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ctr">
            <a:spAutoFit/>
          </a:bodyPr>
          <a:lstStyle/>
          <a:p>
            <a:pPr defTabSz="342900"/>
            <a:r>
              <a:rPr lang="de-DE" sz="750" dirty="0">
                <a:solidFill>
                  <a:schemeClr val="bg2">
                    <a:lumMod val="50000"/>
                  </a:schemeClr>
                </a:solidFill>
              </a:rPr>
              <a:t>Seite 24</a:t>
            </a:r>
          </a:p>
        </p:txBody>
      </p:sp>
      <p:sp>
        <p:nvSpPr>
          <p:cNvPr id="20" name="Shape 50">
            <a:extLst>
              <a:ext uri="{FF2B5EF4-FFF2-40B4-BE49-F238E27FC236}">
                <a16:creationId xmlns:a16="http://schemas.microsoft.com/office/drawing/2014/main" id="{B286E879-C0DA-4A0A-B442-7E0721C0ECE4}"/>
              </a:ext>
            </a:extLst>
          </p:cNvPr>
          <p:cNvSpPr>
            <a:spLocks noGrp="1"/>
          </p:cNvSpPr>
          <p:nvPr>
            <p:ph type="title"/>
          </p:nvPr>
        </p:nvSpPr>
        <p:spPr>
          <a:xfrm>
            <a:off x="871935" y="568324"/>
            <a:ext cx="2881511" cy="485775"/>
          </a:xfrm>
          <a:prstGeom prst="rect">
            <a:avLst/>
          </a:prstGeom>
          <a:effectLst/>
        </p:spPr>
        <p:txBody>
          <a:bodyPr>
            <a:normAutofit/>
          </a:bodyPr>
          <a:lstStyle/>
          <a:p>
            <a:pPr algn="ctr">
              <a:defRPr sz="2000"/>
            </a:pPr>
            <a:r>
              <a:rPr lang="de-DE" dirty="0"/>
              <a:t>5   Datenaufnahme</a:t>
            </a:r>
            <a:endParaRPr dirty="0"/>
          </a:p>
        </p:txBody>
      </p:sp>
      <p:sp>
        <p:nvSpPr>
          <p:cNvPr id="16" name="Shape 50">
            <a:extLst>
              <a:ext uri="{FF2B5EF4-FFF2-40B4-BE49-F238E27FC236}">
                <a16:creationId xmlns:a16="http://schemas.microsoft.com/office/drawing/2014/main" id="{C0ACBE78-AFA2-4EE3-AF17-3186867C1166}"/>
              </a:ext>
            </a:extLst>
          </p:cNvPr>
          <p:cNvSpPr txBox="1">
            <a:spLocks/>
          </p:cNvSpPr>
          <p:nvPr/>
        </p:nvSpPr>
        <p:spPr>
          <a:xfrm>
            <a:off x="871934" y="1155698"/>
            <a:ext cx="2881511" cy="485775"/>
          </a:xfrm>
          <a:prstGeom prst="rect">
            <a:avLst/>
          </a:prstGeom>
          <a:ln w="12700">
            <a:miter lim="400000"/>
          </a:ln>
          <a:effectLst/>
          <a:extLst>
            <a:ext uri="{C572A759-6A51-4108-AA02-DFA0A04FC94B}">
              <ma14:wrappingTextBoxFlag xmlns:ma14="http://schemas.microsoft.com/office/mac/drawingml/2011/main" xmlns="" val="1"/>
            </a:ext>
          </a:extLst>
        </p:spPr>
        <p:txBody>
          <a:bodyPr lIns="45719" rIns="45719" anchor="b">
            <a:normAutofit/>
          </a:bodyPr>
          <a:lstStyle>
            <a:lvl1pPr marL="0" marR="0" indent="0" algn="ctr" defTabSz="342900" rtl="0" latinLnBrk="0">
              <a:lnSpc>
                <a:spcPct val="100000"/>
              </a:lnSpc>
              <a:spcBef>
                <a:spcPts val="0"/>
              </a:spcBef>
              <a:spcAft>
                <a:spcPts val="0"/>
              </a:spcAft>
              <a:buClrTx/>
              <a:buSzTx/>
              <a:buFontTx/>
              <a:buNone/>
              <a:tabLst/>
              <a:defRPr sz="2000" b="1" i="0" u="none" strike="noStrike" cap="none" spc="0" baseline="0">
                <a:ln>
                  <a:noFill/>
                </a:ln>
                <a:solidFill>
                  <a:srgbClr val="FFFFFF"/>
                </a:solidFill>
                <a:uFillTx/>
                <a:latin typeface="+mj-lt"/>
                <a:ea typeface="+mj-ea"/>
                <a:cs typeface="+mj-cs"/>
                <a:sym typeface="Century Gothic"/>
              </a:defRPr>
            </a:lvl1pPr>
            <a:lvl2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2pPr>
            <a:lvl3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3pPr>
            <a:lvl4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4pPr>
            <a:lvl5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5pPr>
            <a:lvl6pPr marL="0" marR="0" indent="3429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6pPr>
            <a:lvl7pPr marL="0" marR="0" indent="6858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7pPr>
            <a:lvl8pPr marL="0" marR="0" indent="10287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8pPr>
            <a:lvl9pPr marL="0" marR="0" indent="13716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9pPr>
          </a:lstStyle>
          <a:p>
            <a:pPr hangingPunct="1">
              <a:defRPr sz="2000"/>
            </a:pPr>
            <a:r>
              <a:rPr lang="de-DE" sz="1600" dirty="0"/>
              <a:t>5.2 Gebäude von außen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Shape 463"/>
          <p:cNvSpPr/>
          <p:nvPr/>
        </p:nvSpPr>
        <p:spPr>
          <a:xfrm>
            <a:off x="871935" y="2743201"/>
            <a:ext cx="2881511" cy="2292935"/>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spAutoFit/>
          </a:bodyPr>
          <a:lstStyle/>
          <a:p>
            <a:pPr marL="128588" indent="-128588">
              <a:buClr>
                <a:srgbClr val="94C627"/>
              </a:buClr>
              <a:buSzPct val="100000"/>
              <a:buFont typeface="Arial"/>
              <a:buChar char="•"/>
              <a:defRPr sz="1200">
                <a:solidFill>
                  <a:srgbClr val="000000"/>
                </a:solidFill>
              </a:defRPr>
            </a:pPr>
            <a:r>
              <a:rPr lang="de-DE" sz="1100" dirty="0"/>
              <a:t>Bei komplexeren Gebäudeformen muss das Gebäude auf eine einfache rechteckige (vierseitige) Gebäudeform reduziert werden.</a:t>
            </a:r>
          </a:p>
          <a:p>
            <a:pPr marL="128588" indent="-128588">
              <a:buClr>
                <a:srgbClr val="94C627"/>
              </a:buClr>
              <a:buSzPct val="100000"/>
              <a:buFont typeface="Arial"/>
              <a:buChar char="•"/>
              <a:defRPr sz="1200">
                <a:solidFill>
                  <a:srgbClr val="000000"/>
                </a:solidFill>
              </a:defRPr>
            </a:pPr>
            <a:endParaRPr lang="de-DE" sz="1100" dirty="0"/>
          </a:p>
          <a:p>
            <a:pPr marL="128588" indent="-128588">
              <a:buClr>
                <a:srgbClr val="94C627"/>
              </a:buClr>
              <a:buSzPct val="100000"/>
              <a:buFont typeface="Arial"/>
              <a:buChar char="•"/>
              <a:defRPr sz="1200">
                <a:solidFill>
                  <a:srgbClr val="000000"/>
                </a:solidFill>
              </a:defRPr>
            </a:pPr>
            <a:r>
              <a:rPr lang="de-DE" sz="1100" dirty="0"/>
              <a:t>Es gilt: alle Flächen der Fassade, die vom Standpunkt aus gesehen werden können, gehören dann zur jeweiligen Seite.</a:t>
            </a:r>
          </a:p>
          <a:p>
            <a:pPr marL="128588" indent="-128588">
              <a:buClr>
                <a:srgbClr val="94C627"/>
              </a:buClr>
              <a:buSzPct val="100000"/>
              <a:buFont typeface="Arial"/>
              <a:buChar char="•"/>
              <a:defRPr sz="1200">
                <a:solidFill>
                  <a:srgbClr val="000000"/>
                </a:solidFill>
              </a:defRPr>
            </a:pPr>
            <a:endParaRPr lang="de-DE" sz="1100" dirty="0"/>
          </a:p>
          <a:p>
            <a:pPr marL="128588" indent="-128588">
              <a:buClr>
                <a:srgbClr val="94C627"/>
              </a:buClr>
              <a:buSzPct val="100000"/>
              <a:buFont typeface="Arial"/>
              <a:buChar char="•"/>
              <a:defRPr sz="1200">
                <a:solidFill>
                  <a:srgbClr val="000000"/>
                </a:solidFill>
              </a:defRPr>
            </a:pPr>
            <a:r>
              <a:rPr lang="de-DE" sz="1100" dirty="0"/>
              <a:t>Hausdurchfahrten werden bei der Betrachtung der Fassaden ignoriert und als geschlossen angenommen.</a:t>
            </a:r>
          </a:p>
        </p:txBody>
      </p:sp>
      <p:sp>
        <p:nvSpPr>
          <p:cNvPr id="462" name="Shape 462"/>
          <p:cNvSpPr/>
          <p:nvPr/>
        </p:nvSpPr>
        <p:spPr>
          <a:xfrm rot="10800000">
            <a:off x="4798220" y="3833641"/>
            <a:ext cx="4081463" cy="469106"/>
          </a:xfrm>
          <a:prstGeom prst="rect">
            <a:avLst/>
          </a:prstGeom>
          <a:solidFill>
            <a:srgbClr val="D9D9D9"/>
          </a:solidFill>
          <a:ln w="12700">
            <a:miter lim="400000"/>
          </a:ln>
        </p:spPr>
        <p:txBody>
          <a:bodyPr lIns="34289" rIns="34289" anchor="ctr"/>
          <a:lstStyle/>
          <a:p>
            <a:pPr algn="ctr"/>
            <a:endParaRPr sz="1350"/>
          </a:p>
        </p:txBody>
      </p:sp>
      <p:sp>
        <p:nvSpPr>
          <p:cNvPr id="465" name="Shape 465"/>
          <p:cNvSpPr/>
          <p:nvPr/>
        </p:nvSpPr>
        <p:spPr>
          <a:xfrm rot="10800000">
            <a:off x="7511654" y="3493122"/>
            <a:ext cx="910829" cy="0"/>
          </a:xfrm>
          <a:prstGeom prst="line">
            <a:avLst/>
          </a:prstGeom>
          <a:ln w="57150">
            <a:solidFill>
              <a:srgbClr val="DC8F14"/>
            </a:solidFill>
          </a:ln>
        </p:spPr>
        <p:txBody>
          <a:bodyPr lIns="34289" rIns="34289"/>
          <a:lstStyle/>
          <a:p>
            <a:endParaRPr sz="1350"/>
          </a:p>
        </p:txBody>
      </p:sp>
      <p:sp>
        <p:nvSpPr>
          <p:cNvPr id="466" name="Shape 466"/>
          <p:cNvSpPr/>
          <p:nvPr/>
        </p:nvSpPr>
        <p:spPr>
          <a:xfrm rot="10800000">
            <a:off x="5203033" y="2776366"/>
            <a:ext cx="2337197" cy="9526"/>
          </a:xfrm>
          <a:prstGeom prst="line">
            <a:avLst/>
          </a:prstGeom>
          <a:ln w="57150">
            <a:solidFill>
              <a:srgbClr val="DC8F14"/>
            </a:solidFill>
          </a:ln>
        </p:spPr>
        <p:txBody>
          <a:bodyPr lIns="34289" rIns="34289"/>
          <a:lstStyle/>
          <a:p>
            <a:endParaRPr sz="1350"/>
          </a:p>
        </p:txBody>
      </p:sp>
      <p:sp>
        <p:nvSpPr>
          <p:cNvPr id="467" name="Shape 467"/>
          <p:cNvSpPr/>
          <p:nvPr/>
        </p:nvSpPr>
        <p:spPr>
          <a:xfrm rot="10800000">
            <a:off x="4824413" y="3833641"/>
            <a:ext cx="4054079" cy="0"/>
          </a:xfrm>
          <a:prstGeom prst="line">
            <a:avLst/>
          </a:prstGeom>
          <a:ln cap="rnd">
            <a:solidFill>
              <a:srgbClr val="000000"/>
            </a:solidFill>
          </a:ln>
        </p:spPr>
        <p:txBody>
          <a:bodyPr lIns="34289" rIns="34289"/>
          <a:lstStyle/>
          <a:p>
            <a:endParaRPr sz="1350"/>
          </a:p>
        </p:txBody>
      </p:sp>
      <p:sp>
        <p:nvSpPr>
          <p:cNvPr id="468" name="Shape 468"/>
          <p:cNvSpPr/>
          <p:nvPr/>
        </p:nvSpPr>
        <p:spPr>
          <a:xfrm rot="10800000">
            <a:off x="4824413" y="4307510"/>
            <a:ext cx="4054079" cy="0"/>
          </a:xfrm>
          <a:prstGeom prst="line">
            <a:avLst/>
          </a:prstGeom>
          <a:ln cap="rnd">
            <a:solidFill>
              <a:srgbClr val="000000"/>
            </a:solidFill>
          </a:ln>
        </p:spPr>
        <p:txBody>
          <a:bodyPr lIns="34289" rIns="34289"/>
          <a:lstStyle/>
          <a:p>
            <a:endParaRPr sz="1350"/>
          </a:p>
        </p:txBody>
      </p:sp>
      <p:sp>
        <p:nvSpPr>
          <p:cNvPr id="469" name="Shape 469"/>
          <p:cNvSpPr/>
          <p:nvPr/>
        </p:nvSpPr>
        <p:spPr>
          <a:xfrm rot="10800000">
            <a:off x="8365331" y="4325369"/>
            <a:ext cx="250032" cy="251222"/>
          </a:xfrm>
          <a:prstGeom prst="ellipse">
            <a:avLst/>
          </a:prstGeom>
          <a:solidFill>
            <a:schemeClr val="accent1"/>
          </a:solidFill>
          <a:ln w="15875" cap="rnd">
            <a:solidFill>
              <a:srgbClr val="85A345"/>
            </a:solidFill>
          </a:ln>
        </p:spPr>
        <p:txBody>
          <a:bodyPr lIns="34289" rIns="34289" anchor="ctr"/>
          <a:lstStyle/>
          <a:p>
            <a:pPr algn="ctr"/>
            <a:endParaRPr sz="1350"/>
          </a:p>
        </p:txBody>
      </p:sp>
      <p:sp>
        <p:nvSpPr>
          <p:cNvPr id="470" name="Shape 470"/>
          <p:cNvSpPr/>
          <p:nvPr/>
        </p:nvSpPr>
        <p:spPr>
          <a:xfrm rot="10800000">
            <a:off x="7789069" y="4326561"/>
            <a:ext cx="251222" cy="250031"/>
          </a:xfrm>
          <a:prstGeom prst="ellipse">
            <a:avLst/>
          </a:prstGeom>
          <a:solidFill>
            <a:schemeClr val="accent1"/>
          </a:solidFill>
          <a:ln w="15875" cap="rnd">
            <a:solidFill>
              <a:srgbClr val="85A345"/>
            </a:solidFill>
          </a:ln>
        </p:spPr>
        <p:txBody>
          <a:bodyPr lIns="34289" rIns="34289" anchor="ctr"/>
          <a:lstStyle/>
          <a:p>
            <a:pPr algn="ctr"/>
            <a:endParaRPr sz="1350"/>
          </a:p>
        </p:txBody>
      </p:sp>
      <p:sp>
        <p:nvSpPr>
          <p:cNvPr id="471" name="Shape 471"/>
          <p:cNvSpPr/>
          <p:nvPr/>
        </p:nvSpPr>
        <p:spPr>
          <a:xfrm rot="10800000">
            <a:off x="7200901" y="4327750"/>
            <a:ext cx="251222" cy="251222"/>
          </a:xfrm>
          <a:prstGeom prst="ellipse">
            <a:avLst/>
          </a:prstGeom>
          <a:solidFill>
            <a:schemeClr val="accent1"/>
          </a:solidFill>
          <a:ln w="15875" cap="rnd">
            <a:solidFill>
              <a:srgbClr val="85A345"/>
            </a:solidFill>
          </a:ln>
        </p:spPr>
        <p:txBody>
          <a:bodyPr lIns="34289" rIns="34289" anchor="ctr"/>
          <a:lstStyle/>
          <a:p>
            <a:pPr algn="ctr"/>
            <a:endParaRPr sz="1350"/>
          </a:p>
        </p:txBody>
      </p:sp>
      <p:sp>
        <p:nvSpPr>
          <p:cNvPr id="472" name="Shape 472"/>
          <p:cNvSpPr/>
          <p:nvPr/>
        </p:nvSpPr>
        <p:spPr>
          <a:xfrm rot="10800000">
            <a:off x="6603207" y="4324180"/>
            <a:ext cx="251222" cy="250031"/>
          </a:xfrm>
          <a:prstGeom prst="ellipse">
            <a:avLst/>
          </a:prstGeom>
          <a:solidFill>
            <a:schemeClr val="accent1"/>
          </a:solidFill>
          <a:ln w="15875" cap="rnd">
            <a:solidFill>
              <a:srgbClr val="85A345"/>
            </a:solidFill>
          </a:ln>
        </p:spPr>
        <p:txBody>
          <a:bodyPr lIns="34289" rIns="34289" anchor="ctr"/>
          <a:lstStyle/>
          <a:p>
            <a:pPr algn="ctr"/>
            <a:endParaRPr sz="1350"/>
          </a:p>
        </p:txBody>
      </p:sp>
      <p:sp>
        <p:nvSpPr>
          <p:cNvPr id="473" name="Shape 473"/>
          <p:cNvSpPr/>
          <p:nvPr/>
        </p:nvSpPr>
        <p:spPr>
          <a:xfrm rot="10800000">
            <a:off x="6015038" y="4328942"/>
            <a:ext cx="251222" cy="250031"/>
          </a:xfrm>
          <a:prstGeom prst="ellipse">
            <a:avLst/>
          </a:prstGeom>
          <a:solidFill>
            <a:schemeClr val="accent1"/>
          </a:solidFill>
          <a:ln w="15875" cap="rnd">
            <a:solidFill>
              <a:srgbClr val="85A345"/>
            </a:solidFill>
          </a:ln>
        </p:spPr>
        <p:txBody>
          <a:bodyPr lIns="34289" rIns="34289" anchor="ctr"/>
          <a:lstStyle/>
          <a:p>
            <a:pPr algn="ctr"/>
            <a:endParaRPr sz="1350"/>
          </a:p>
        </p:txBody>
      </p:sp>
      <p:sp>
        <p:nvSpPr>
          <p:cNvPr id="474" name="Shape 474"/>
          <p:cNvSpPr/>
          <p:nvPr/>
        </p:nvSpPr>
        <p:spPr>
          <a:xfrm rot="10800000">
            <a:off x="5417344" y="4336085"/>
            <a:ext cx="250032" cy="251222"/>
          </a:xfrm>
          <a:prstGeom prst="ellipse">
            <a:avLst/>
          </a:prstGeom>
          <a:solidFill>
            <a:schemeClr val="accent1"/>
          </a:solidFill>
          <a:ln w="15875" cap="rnd">
            <a:solidFill>
              <a:srgbClr val="85A345"/>
            </a:solidFill>
          </a:ln>
        </p:spPr>
        <p:txBody>
          <a:bodyPr lIns="34289" rIns="34289" anchor="ctr"/>
          <a:lstStyle/>
          <a:p>
            <a:pPr algn="ctr"/>
            <a:endParaRPr sz="1350"/>
          </a:p>
        </p:txBody>
      </p:sp>
      <p:grpSp>
        <p:nvGrpSpPr>
          <p:cNvPr id="478" name="Group 478"/>
          <p:cNvGrpSpPr/>
          <p:nvPr/>
        </p:nvGrpSpPr>
        <p:grpSpPr>
          <a:xfrm rot="10800000">
            <a:off x="6275784" y="2929957"/>
            <a:ext cx="408386" cy="444104"/>
            <a:chOff x="0" y="0"/>
            <a:chExt cx="544512" cy="592137"/>
          </a:xfrm>
        </p:grpSpPr>
        <p:sp>
          <p:nvSpPr>
            <p:cNvPr id="475" name="Shape 475"/>
            <p:cNvSpPr/>
            <p:nvPr/>
          </p:nvSpPr>
          <p:spPr>
            <a:xfrm>
              <a:off x="-1" y="205406"/>
              <a:ext cx="249780" cy="249917"/>
            </a:xfrm>
            <a:prstGeom prst="ellipse">
              <a:avLst/>
            </a:prstGeom>
            <a:solidFill>
              <a:schemeClr val="accent1"/>
            </a:solidFill>
            <a:ln w="15875" cap="rnd">
              <a:solidFill>
                <a:srgbClr val="85A345"/>
              </a:solidFill>
              <a:prstDash val="solid"/>
              <a:round/>
            </a:ln>
            <a:effectLst/>
          </p:spPr>
          <p:txBody>
            <a:bodyPr wrap="square" lIns="34289" tIns="34289" rIns="34289" bIns="34289" numCol="1" anchor="ctr">
              <a:noAutofit/>
            </a:bodyPr>
            <a:lstStyle/>
            <a:p>
              <a:pPr algn="ctr"/>
              <a:endParaRPr sz="1350"/>
            </a:p>
          </p:txBody>
        </p:sp>
        <p:sp>
          <p:nvSpPr>
            <p:cNvPr id="476" name="Shape 476"/>
            <p:cNvSpPr/>
            <p:nvPr/>
          </p:nvSpPr>
          <p:spPr>
            <a:xfrm>
              <a:off x="139458" y="-1"/>
              <a:ext cx="298395" cy="298559"/>
            </a:xfrm>
            <a:prstGeom prst="ellipse">
              <a:avLst/>
            </a:prstGeom>
            <a:solidFill>
              <a:schemeClr val="accent1"/>
            </a:solidFill>
            <a:ln w="15875" cap="rnd">
              <a:solidFill>
                <a:srgbClr val="85A345"/>
              </a:solidFill>
              <a:prstDash val="solid"/>
              <a:round/>
            </a:ln>
            <a:effectLst/>
          </p:spPr>
          <p:txBody>
            <a:bodyPr wrap="square" lIns="34289" tIns="34289" rIns="34289" bIns="34289" numCol="1" anchor="ctr">
              <a:noAutofit/>
            </a:bodyPr>
            <a:lstStyle/>
            <a:p>
              <a:pPr algn="ctr"/>
              <a:endParaRPr sz="1350"/>
            </a:p>
          </p:txBody>
        </p:sp>
        <p:sp>
          <p:nvSpPr>
            <p:cNvPr id="477" name="Shape 477"/>
            <p:cNvSpPr/>
            <p:nvPr/>
          </p:nvSpPr>
          <p:spPr>
            <a:xfrm>
              <a:off x="188075" y="235504"/>
              <a:ext cx="356438" cy="356634"/>
            </a:xfrm>
            <a:prstGeom prst="ellipse">
              <a:avLst/>
            </a:prstGeom>
            <a:solidFill>
              <a:schemeClr val="accent1"/>
            </a:solidFill>
            <a:ln w="15875" cap="rnd">
              <a:solidFill>
                <a:srgbClr val="85A345"/>
              </a:solidFill>
              <a:prstDash val="solid"/>
              <a:round/>
            </a:ln>
            <a:effectLst/>
          </p:spPr>
          <p:txBody>
            <a:bodyPr wrap="square" lIns="34289" tIns="34289" rIns="34289" bIns="34289" numCol="1" anchor="ctr">
              <a:noAutofit/>
            </a:bodyPr>
            <a:lstStyle/>
            <a:p>
              <a:pPr algn="ctr"/>
              <a:endParaRPr sz="1350"/>
            </a:p>
          </p:txBody>
        </p:sp>
      </p:grpSp>
      <p:sp>
        <p:nvSpPr>
          <p:cNvPr id="479" name="Shape 479"/>
          <p:cNvSpPr/>
          <p:nvPr/>
        </p:nvSpPr>
        <p:spPr>
          <a:xfrm rot="10800000">
            <a:off x="7519988" y="2770412"/>
            <a:ext cx="7145" cy="729854"/>
          </a:xfrm>
          <a:prstGeom prst="line">
            <a:avLst/>
          </a:prstGeom>
          <a:ln w="57150">
            <a:solidFill>
              <a:srgbClr val="00958C"/>
            </a:solidFill>
          </a:ln>
        </p:spPr>
        <p:txBody>
          <a:bodyPr lIns="34289" rIns="34289"/>
          <a:lstStyle/>
          <a:p>
            <a:endParaRPr sz="1350"/>
          </a:p>
        </p:txBody>
      </p:sp>
      <p:sp>
        <p:nvSpPr>
          <p:cNvPr id="480" name="Shape 480"/>
          <p:cNvSpPr/>
          <p:nvPr/>
        </p:nvSpPr>
        <p:spPr>
          <a:xfrm>
            <a:off x="6489398" y="3549331"/>
            <a:ext cx="1409701" cy="203133"/>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lnSpc>
                <a:spcPct val="80000"/>
              </a:lnSpc>
              <a:spcBef>
                <a:spcPts val="600"/>
              </a:spcBef>
              <a:defRPr sz="1000">
                <a:solidFill>
                  <a:srgbClr val="DC8F14"/>
                </a:solidFill>
              </a:defRPr>
            </a:lvl1pPr>
          </a:lstStyle>
          <a:p>
            <a:r>
              <a:rPr lang="de-DE" sz="900" dirty="0"/>
              <a:t>Straßenseite</a:t>
            </a:r>
          </a:p>
        </p:txBody>
      </p:sp>
      <p:sp>
        <p:nvSpPr>
          <p:cNvPr id="481" name="Shape 481"/>
          <p:cNvSpPr/>
          <p:nvPr/>
        </p:nvSpPr>
        <p:spPr>
          <a:xfrm rot="10800000" flipH="1">
            <a:off x="8404623" y="1906020"/>
            <a:ext cx="4763" cy="1600201"/>
          </a:xfrm>
          <a:prstGeom prst="line">
            <a:avLst/>
          </a:prstGeom>
          <a:ln w="57150">
            <a:solidFill>
              <a:srgbClr val="92D050"/>
            </a:solidFill>
          </a:ln>
        </p:spPr>
        <p:txBody>
          <a:bodyPr lIns="34289" rIns="34289"/>
          <a:lstStyle/>
          <a:p>
            <a:endParaRPr sz="1350"/>
          </a:p>
        </p:txBody>
      </p:sp>
      <p:sp>
        <p:nvSpPr>
          <p:cNvPr id="482" name="Shape 482"/>
          <p:cNvSpPr/>
          <p:nvPr/>
        </p:nvSpPr>
        <p:spPr>
          <a:xfrm rot="10800000">
            <a:off x="5203033" y="2316785"/>
            <a:ext cx="1" cy="469106"/>
          </a:xfrm>
          <a:prstGeom prst="line">
            <a:avLst/>
          </a:prstGeom>
          <a:ln w="57150">
            <a:solidFill>
              <a:srgbClr val="00958C"/>
            </a:solidFill>
          </a:ln>
        </p:spPr>
        <p:txBody>
          <a:bodyPr lIns="34289" rIns="34289"/>
          <a:lstStyle/>
          <a:p>
            <a:endParaRPr sz="1350"/>
          </a:p>
        </p:txBody>
      </p:sp>
      <p:sp>
        <p:nvSpPr>
          <p:cNvPr id="483" name="Shape 483"/>
          <p:cNvSpPr/>
          <p:nvPr/>
        </p:nvSpPr>
        <p:spPr>
          <a:xfrm>
            <a:off x="4589264" y="2593837"/>
            <a:ext cx="563764" cy="203133"/>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nchor="ctr">
            <a:spAutoFit/>
          </a:bodyPr>
          <a:lstStyle>
            <a:lvl1pPr>
              <a:lnSpc>
                <a:spcPct val="80000"/>
              </a:lnSpc>
              <a:spcBef>
                <a:spcPts val="600"/>
              </a:spcBef>
              <a:defRPr sz="1000">
                <a:solidFill>
                  <a:srgbClr val="00958C"/>
                </a:solidFill>
              </a:defRPr>
            </a:lvl1pPr>
          </a:lstStyle>
          <a:p>
            <a:r>
              <a:rPr lang="de-DE" sz="900" dirty="0"/>
              <a:t>Giebel 1</a:t>
            </a:r>
          </a:p>
        </p:txBody>
      </p:sp>
      <p:sp>
        <p:nvSpPr>
          <p:cNvPr id="484" name="Shape 484"/>
          <p:cNvSpPr/>
          <p:nvPr/>
        </p:nvSpPr>
        <p:spPr>
          <a:xfrm>
            <a:off x="8440342" y="2592051"/>
            <a:ext cx="640048" cy="203133"/>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nchor="ctr">
            <a:spAutoFit/>
          </a:bodyPr>
          <a:lstStyle>
            <a:lvl1pPr>
              <a:lnSpc>
                <a:spcPct val="80000"/>
              </a:lnSpc>
              <a:spcBef>
                <a:spcPts val="600"/>
              </a:spcBef>
              <a:defRPr sz="1000">
                <a:solidFill>
                  <a:srgbClr val="00958C"/>
                </a:solidFill>
              </a:defRPr>
            </a:lvl1pPr>
          </a:lstStyle>
          <a:p>
            <a:r>
              <a:rPr lang="de-DE" sz="900" dirty="0">
                <a:solidFill>
                  <a:srgbClr val="92D050"/>
                </a:solidFill>
              </a:rPr>
              <a:t>Giebel 2</a:t>
            </a:r>
          </a:p>
        </p:txBody>
      </p:sp>
      <p:sp>
        <p:nvSpPr>
          <p:cNvPr id="485" name="Shape 485"/>
          <p:cNvSpPr/>
          <p:nvPr/>
        </p:nvSpPr>
        <p:spPr>
          <a:xfrm rot="10800000">
            <a:off x="5712620" y="1910782"/>
            <a:ext cx="2699147" cy="1"/>
          </a:xfrm>
          <a:prstGeom prst="line">
            <a:avLst/>
          </a:prstGeom>
          <a:ln w="57150">
            <a:solidFill>
              <a:srgbClr val="AB74D5"/>
            </a:solidFill>
          </a:ln>
        </p:spPr>
        <p:txBody>
          <a:bodyPr lIns="34289" rIns="34289"/>
          <a:lstStyle/>
          <a:p>
            <a:endParaRPr sz="1350"/>
          </a:p>
        </p:txBody>
      </p:sp>
      <p:sp>
        <p:nvSpPr>
          <p:cNvPr id="486" name="Shape 486"/>
          <p:cNvSpPr/>
          <p:nvPr/>
        </p:nvSpPr>
        <p:spPr>
          <a:xfrm>
            <a:off x="6457590" y="1645234"/>
            <a:ext cx="1408510" cy="203133"/>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lnSpc>
                <a:spcPct val="80000"/>
              </a:lnSpc>
              <a:spcBef>
                <a:spcPts val="600"/>
              </a:spcBef>
              <a:defRPr sz="1000">
                <a:solidFill>
                  <a:srgbClr val="AB74D5"/>
                </a:solidFill>
              </a:defRPr>
            </a:lvl1pPr>
          </a:lstStyle>
          <a:p>
            <a:r>
              <a:rPr lang="de-DE" sz="900" dirty="0"/>
              <a:t>Hofseite/ Rückseite</a:t>
            </a:r>
          </a:p>
        </p:txBody>
      </p:sp>
      <p:sp>
        <p:nvSpPr>
          <p:cNvPr id="487" name="Shape 487"/>
          <p:cNvSpPr/>
          <p:nvPr/>
        </p:nvSpPr>
        <p:spPr>
          <a:xfrm>
            <a:off x="6793707" y="3969685"/>
            <a:ext cx="1408510" cy="23083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spcBef>
                <a:spcPts val="600"/>
              </a:spcBef>
              <a:defRPr sz="800">
                <a:solidFill>
                  <a:srgbClr val="000000"/>
                </a:solidFill>
              </a:defRPr>
            </a:lvl1pPr>
          </a:lstStyle>
          <a:p>
            <a:r>
              <a:rPr lang="de-DE" sz="900" dirty="0"/>
              <a:t>Straße</a:t>
            </a:r>
          </a:p>
        </p:txBody>
      </p:sp>
      <p:sp>
        <p:nvSpPr>
          <p:cNvPr id="488" name="Shape 488"/>
          <p:cNvSpPr/>
          <p:nvPr/>
        </p:nvSpPr>
        <p:spPr>
          <a:xfrm rot="10800000">
            <a:off x="5182791" y="2316785"/>
            <a:ext cx="558404" cy="0"/>
          </a:xfrm>
          <a:prstGeom prst="line">
            <a:avLst/>
          </a:prstGeom>
          <a:ln w="57150">
            <a:solidFill>
              <a:srgbClr val="AB74D5"/>
            </a:solidFill>
          </a:ln>
        </p:spPr>
        <p:txBody>
          <a:bodyPr lIns="34289" rIns="34289"/>
          <a:lstStyle/>
          <a:p>
            <a:endParaRPr sz="1350"/>
          </a:p>
        </p:txBody>
      </p:sp>
      <p:sp>
        <p:nvSpPr>
          <p:cNvPr id="489" name="Shape 489"/>
          <p:cNvSpPr/>
          <p:nvPr/>
        </p:nvSpPr>
        <p:spPr>
          <a:xfrm rot="10800000">
            <a:off x="5717621" y="1886969"/>
            <a:ext cx="1" cy="447676"/>
          </a:xfrm>
          <a:prstGeom prst="line">
            <a:avLst/>
          </a:prstGeom>
          <a:ln w="57150">
            <a:solidFill>
              <a:srgbClr val="00958C"/>
            </a:solidFill>
          </a:ln>
        </p:spPr>
        <p:txBody>
          <a:bodyPr lIns="34289" rIns="34289"/>
          <a:lstStyle/>
          <a:p>
            <a:endParaRPr sz="1350"/>
          </a:p>
        </p:txBody>
      </p:sp>
      <p:sp>
        <p:nvSpPr>
          <p:cNvPr id="490" name="Shape 490"/>
          <p:cNvSpPr/>
          <p:nvPr/>
        </p:nvSpPr>
        <p:spPr>
          <a:xfrm rot="10800000" flipH="1">
            <a:off x="5185851" y="1875062"/>
            <a:ext cx="5732" cy="1605364"/>
          </a:xfrm>
          <a:prstGeom prst="line">
            <a:avLst/>
          </a:prstGeom>
          <a:noFill/>
          <a:ln w="28575" cap="flat">
            <a:solidFill>
              <a:srgbClr val="00958C"/>
            </a:solidFill>
            <a:prstDash val="sysDot"/>
            <a:round/>
          </a:ln>
          <a:effectLst/>
        </p:spPr>
        <p:txBody>
          <a:bodyPr wrap="square" lIns="34289" tIns="34289" rIns="34289" bIns="34289" numCol="1" anchor="t">
            <a:noAutofit/>
          </a:bodyPr>
          <a:lstStyle/>
          <a:p>
            <a:endParaRPr sz="1350"/>
          </a:p>
        </p:txBody>
      </p:sp>
      <p:sp>
        <p:nvSpPr>
          <p:cNvPr id="491" name="Shape 491"/>
          <p:cNvSpPr/>
          <p:nvPr/>
        </p:nvSpPr>
        <p:spPr>
          <a:xfrm rot="10800000">
            <a:off x="5158979" y="3467584"/>
            <a:ext cx="3269459" cy="12842"/>
          </a:xfrm>
          <a:prstGeom prst="line">
            <a:avLst/>
          </a:prstGeom>
          <a:noFill/>
          <a:ln w="28575" cap="flat">
            <a:solidFill>
              <a:srgbClr val="DC8F14"/>
            </a:solidFill>
            <a:prstDash val="sysDot"/>
            <a:round/>
          </a:ln>
          <a:effectLst/>
        </p:spPr>
        <p:txBody>
          <a:bodyPr wrap="square" lIns="34289" tIns="34289" rIns="34289" bIns="34289" numCol="1" anchor="t">
            <a:noAutofit/>
          </a:bodyPr>
          <a:lstStyle/>
          <a:p>
            <a:endParaRPr sz="1350"/>
          </a:p>
        </p:txBody>
      </p:sp>
      <p:sp>
        <p:nvSpPr>
          <p:cNvPr id="492" name="Shape 492"/>
          <p:cNvSpPr/>
          <p:nvPr/>
        </p:nvSpPr>
        <p:spPr>
          <a:xfrm rot="10800000">
            <a:off x="5158979" y="1900856"/>
            <a:ext cx="3269459" cy="12842"/>
          </a:xfrm>
          <a:prstGeom prst="line">
            <a:avLst/>
          </a:prstGeom>
          <a:noFill/>
          <a:ln w="28575" cap="flat">
            <a:solidFill>
              <a:srgbClr val="AB74D5"/>
            </a:solidFill>
            <a:prstDash val="sysDot"/>
            <a:round/>
          </a:ln>
          <a:effectLst/>
        </p:spPr>
        <p:txBody>
          <a:bodyPr wrap="square" lIns="34289" tIns="34289" rIns="34289" bIns="34289" numCol="1" anchor="t">
            <a:noAutofit/>
          </a:bodyPr>
          <a:lstStyle/>
          <a:p>
            <a:endParaRPr sz="1350"/>
          </a:p>
        </p:txBody>
      </p:sp>
      <p:sp>
        <p:nvSpPr>
          <p:cNvPr id="493" name="Shape 493"/>
          <p:cNvSpPr/>
          <p:nvPr/>
        </p:nvSpPr>
        <p:spPr>
          <a:xfrm rot="10800000" flipH="1">
            <a:off x="8413874" y="1900857"/>
            <a:ext cx="5733" cy="1605364"/>
          </a:xfrm>
          <a:prstGeom prst="line">
            <a:avLst/>
          </a:prstGeom>
          <a:noFill/>
          <a:ln w="28575" cap="flat">
            <a:solidFill>
              <a:srgbClr val="92D050"/>
            </a:solidFill>
            <a:prstDash val="sysDot"/>
            <a:round/>
          </a:ln>
          <a:effectLst/>
        </p:spPr>
        <p:txBody>
          <a:bodyPr wrap="square" lIns="34289" tIns="34289" rIns="34289" bIns="34289" numCol="1" anchor="t">
            <a:noAutofit/>
          </a:bodyPr>
          <a:lstStyle/>
          <a:p>
            <a:endParaRPr sz="1350"/>
          </a:p>
        </p:txBody>
      </p:sp>
      <p:sp>
        <p:nvSpPr>
          <p:cNvPr id="36" name="Textfeld 35"/>
          <p:cNvSpPr txBox="1"/>
          <p:nvPr/>
        </p:nvSpPr>
        <p:spPr>
          <a:xfrm>
            <a:off x="9013031" y="6337626"/>
            <a:ext cx="426718" cy="184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ctr">
            <a:spAutoFit/>
          </a:bodyPr>
          <a:lstStyle/>
          <a:p>
            <a:pPr defTabSz="342900"/>
            <a:r>
              <a:rPr lang="de-DE" sz="750" dirty="0">
                <a:solidFill>
                  <a:schemeClr val="bg2">
                    <a:lumMod val="50000"/>
                  </a:schemeClr>
                </a:solidFill>
              </a:rPr>
              <a:t>Seite 25</a:t>
            </a:r>
          </a:p>
        </p:txBody>
      </p:sp>
      <p:sp>
        <p:nvSpPr>
          <p:cNvPr id="40" name="Shape 50">
            <a:extLst>
              <a:ext uri="{FF2B5EF4-FFF2-40B4-BE49-F238E27FC236}">
                <a16:creationId xmlns:a16="http://schemas.microsoft.com/office/drawing/2014/main" id="{921E464B-E06B-4862-8ECA-2F4F35F1154E}"/>
              </a:ext>
            </a:extLst>
          </p:cNvPr>
          <p:cNvSpPr>
            <a:spLocks noGrp="1"/>
          </p:cNvSpPr>
          <p:nvPr>
            <p:ph type="title"/>
          </p:nvPr>
        </p:nvSpPr>
        <p:spPr>
          <a:xfrm>
            <a:off x="871935" y="568324"/>
            <a:ext cx="2881511" cy="485775"/>
          </a:xfrm>
          <a:prstGeom prst="rect">
            <a:avLst/>
          </a:prstGeom>
          <a:effectLst/>
        </p:spPr>
        <p:txBody>
          <a:bodyPr>
            <a:normAutofit/>
          </a:bodyPr>
          <a:lstStyle/>
          <a:p>
            <a:pPr algn="ctr">
              <a:defRPr sz="2000"/>
            </a:pPr>
            <a:r>
              <a:rPr lang="de-DE" dirty="0"/>
              <a:t>5   Datenaufnahme</a:t>
            </a:r>
            <a:endParaRPr dirty="0"/>
          </a:p>
        </p:txBody>
      </p:sp>
      <p:sp>
        <p:nvSpPr>
          <p:cNvPr id="37" name="Shape 50">
            <a:extLst>
              <a:ext uri="{FF2B5EF4-FFF2-40B4-BE49-F238E27FC236}">
                <a16:creationId xmlns:a16="http://schemas.microsoft.com/office/drawing/2014/main" id="{2EC53E62-F1CA-43E3-9E59-85A8E1A0EA88}"/>
              </a:ext>
            </a:extLst>
          </p:cNvPr>
          <p:cNvSpPr txBox="1">
            <a:spLocks/>
          </p:cNvSpPr>
          <p:nvPr/>
        </p:nvSpPr>
        <p:spPr>
          <a:xfrm>
            <a:off x="871934" y="1155698"/>
            <a:ext cx="2881511" cy="485775"/>
          </a:xfrm>
          <a:prstGeom prst="rect">
            <a:avLst/>
          </a:prstGeom>
          <a:ln w="12700">
            <a:miter lim="400000"/>
          </a:ln>
          <a:effectLst/>
          <a:extLst>
            <a:ext uri="{C572A759-6A51-4108-AA02-DFA0A04FC94B}">
              <ma14:wrappingTextBoxFlag xmlns:ma14="http://schemas.microsoft.com/office/mac/drawingml/2011/main" xmlns="" val="1"/>
            </a:ext>
          </a:extLst>
        </p:spPr>
        <p:txBody>
          <a:bodyPr lIns="45719" rIns="45719" anchor="b">
            <a:normAutofit/>
          </a:bodyPr>
          <a:lstStyle>
            <a:lvl1pPr marL="0" marR="0" indent="0" algn="ctr" defTabSz="342900" rtl="0" latinLnBrk="0">
              <a:lnSpc>
                <a:spcPct val="100000"/>
              </a:lnSpc>
              <a:spcBef>
                <a:spcPts val="0"/>
              </a:spcBef>
              <a:spcAft>
                <a:spcPts val="0"/>
              </a:spcAft>
              <a:buClrTx/>
              <a:buSzTx/>
              <a:buFontTx/>
              <a:buNone/>
              <a:tabLst/>
              <a:defRPr sz="2000" b="1" i="0" u="none" strike="noStrike" cap="none" spc="0" baseline="0">
                <a:ln>
                  <a:noFill/>
                </a:ln>
                <a:solidFill>
                  <a:srgbClr val="FFFFFF"/>
                </a:solidFill>
                <a:uFillTx/>
                <a:latin typeface="+mj-lt"/>
                <a:ea typeface="+mj-ea"/>
                <a:cs typeface="+mj-cs"/>
                <a:sym typeface="Century Gothic"/>
              </a:defRPr>
            </a:lvl1pPr>
            <a:lvl2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2pPr>
            <a:lvl3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3pPr>
            <a:lvl4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4pPr>
            <a:lvl5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5pPr>
            <a:lvl6pPr marL="0" marR="0" indent="3429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6pPr>
            <a:lvl7pPr marL="0" marR="0" indent="6858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7pPr>
            <a:lvl8pPr marL="0" marR="0" indent="10287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8pPr>
            <a:lvl9pPr marL="0" marR="0" indent="13716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9pPr>
          </a:lstStyle>
          <a:p>
            <a:pPr hangingPunct="1">
              <a:defRPr sz="2000"/>
            </a:pPr>
            <a:r>
              <a:rPr lang="de-DE" sz="1600" dirty="0"/>
              <a:t>5.2 Gebäude von außen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Grafik 41"/>
          <p:cNvPicPr>
            <a:picLocks noChangeAspect="1"/>
          </p:cNvPicPr>
          <p:nvPr/>
        </p:nvPicPr>
        <p:blipFill rotWithShape="1">
          <a:blip r:embed="rId2">
            <a:extLst>
              <a:ext uri="{28A0092B-C50C-407E-A947-70E740481C1C}">
                <a14:useLocalDpi xmlns:a14="http://schemas.microsoft.com/office/drawing/2010/main" val="0"/>
              </a:ext>
            </a:extLst>
          </a:blip>
          <a:srcRect l="1614" t="27103" r="672" b="66196"/>
          <a:stretch/>
        </p:blipFill>
        <p:spPr>
          <a:xfrm>
            <a:off x="4180876" y="793812"/>
            <a:ext cx="5136542" cy="991445"/>
          </a:xfrm>
          <a:prstGeom prst="rect">
            <a:avLst/>
          </a:prstGeom>
        </p:spPr>
      </p:pic>
      <p:sp>
        <p:nvSpPr>
          <p:cNvPr id="496" name="Shape 496"/>
          <p:cNvSpPr/>
          <p:nvPr/>
        </p:nvSpPr>
        <p:spPr>
          <a:xfrm>
            <a:off x="871935" y="2743201"/>
            <a:ext cx="2881512" cy="3139321"/>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spAutoFit/>
          </a:bodyPr>
          <a:lstStyle/>
          <a:p>
            <a:pPr marL="128588" indent="-128588">
              <a:buClr>
                <a:srgbClr val="94C627"/>
              </a:buClr>
              <a:buSzPct val="100000"/>
              <a:buFont typeface="Arial"/>
              <a:buChar char="•"/>
              <a:defRPr sz="1200">
                <a:solidFill>
                  <a:srgbClr val="000000"/>
                </a:solidFill>
              </a:defRPr>
            </a:pPr>
            <a:r>
              <a:rPr lang="de-DE" sz="1100" dirty="0"/>
              <a:t>Der </a:t>
            </a:r>
            <a:r>
              <a:rPr lang="de-DE" sz="1100" b="1" dirty="0"/>
              <a:t>Zustand </a:t>
            </a:r>
            <a:r>
              <a:rPr lang="de-DE" sz="1100" dirty="0"/>
              <a:t>(DDM) der Fassade gibt an, ob und wie gut die Funktion der Fassade als Schutz der darunter liegenden Konstruktion noch erfüllt wird. </a:t>
            </a:r>
          </a:p>
          <a:p>
            <a:pPr marL="128588" indent="-128588">
              <a:buClr>
                <a:srgbClr val="94C627"/>
              </a:buClr>
              <a:buSzPct val="100000"/>
              <a:buFont typeface="Arial"/>
              <a:buChar char="•"/>
              <a:defRPr sz="1200">
                <a:solidFill>
                  <a:srgbClr val="000000"/>
                </a:solidFill>
              </a:defRPr>
            </a:pPr>
            <a:endParaRPr lang="de-DE" sz="1100" dirty="0"/>
          </a:p>
          <a:p>
            <a:pPr marL="128588" indent="-128588">
              <a:buClr>
                <a:srgbClr val="94C627"/>
              </a:buClr>
              <a:buSzPct val="100000"/>
              <a:buFont typeface="Arial"/>
              <a:buChar char="•"/>
              <a:defRPr sz="1200">
                <a:solidFill>
                  <a:srgbClr val="000000"/>
                </a:solidFill>
              </a:defRPr>
            </a:pPr>
            <a:r>
              <a:rPr lang="de-DE" sz="1100" dirty="0"/>
              <a:t>Wichtig ist, sich nicht davon beeinflussen zu lassen, ob die Fassade besonders neu oder bunt ist, denn Schäden können zu jeder Zeit sichtbar werden. Genauso können ältere Gebäude mit auf den ersten Blick „schlechten“ Fassaden noch völlig funktionstüchtig sein.</a:t>
            </a:r>
          </a:p>
          <a:p>
            <a:pPr marL="128588" indent="-128588">
              <a:buClr>
                <a:srgbClr val="94C627"/>
              </a:buClr>
              <a:buSzPct val="100000"/>
              <a:buFont typeface="Arial"/>
              <a:buChar char="•"/>
              <a:defRPr sz="1200">
                <a:solidFill>
                  <a:srgbClr val="000000"/>
                </a:solidFill>
              </a:defRPr>
            </a:pPr>
            <a:endParaRPr lang="de-DE" sz="1100" dirty="0"/>
          </a:p>
          <a:p>
            <a:pPr marL="128588" indent="-128588">
              <a:buClr>
                <a:srgbClr val="94C627"/>
              </a:buClr>
              <a:buSzPct val="100000"/>
              <a:buFont typeface="Arial"/>
              <a:buChar char="•"/>
              <a:defRPr sz="1200">
                <a:solidFill>
                  <a:srgbClr val="000000"/>
                </a:solidFill>
              </a:defRPr>
            </a:pPr>
            <a:r>
              <a:rPr lang="de-DE" sz="1100" dirty="0"/>
              <a:t>Jede Fassadenseite muss zudem in jeder Hinsicht einzeln betrachtet werden.</a:t>
            </a:r>
          </a:p>
        </p:txBody>
      </p:sp>
      <p:sp>
        <p:nvSpPr>
          <p:cNvPr id="499" name="Shape 499"/>
          <p:cNvSpPr/>
          <p:nvPr/>
        </p:nvSpPr>
        <p:spPr>
          <a:xfrm>
            <a:off x="8780860" y="549841"/>
            <a:ext cx="1" cy="701279"/>
          </a:xfrm>
          <a:prstGeom prst="line">
            <a:avLst/>
          </a:prstGeom>
          <a:ln w="19050" cap="rnd">
            <a:solidFill>
              <a:srgbClr val="000000"/>
            </a:solidFill>
            <a:tailEnd type="triangle"/>
          </a:ln>
        </p:spPr>
        <p:txBody>
          <a:bodyPr lIns="34289" rIns="34289"/>
          <a:lstStyle/>
          <a:p>
            <a:endParaRPr sz="1350"/>
          </a:p>
        </p:txBody>
      </p:sp>
      <p:sp>
        <p:nvSpPr>
          <p:cNvPr id="500" name="Shape 500"/>
          <p:cNvSpPr/>
          <p:nvPr/>
        </p:nvSpPr>
        <p:spPr>
          <a:xfrm>
            <a:off x="8010525" y="472682"/>
            <a:ext cx="1408510" cy="203133"/>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lnSpc>
                <a:spcPct val="80000"/>
              </a:lnSpc>
              <a:spcBef>
                <a:spcPts val="600"/>
              </a:spcBef>
              <a:defRPr sz="1000">
                <a:solidFill>
                  <a:srgbClr val="000000"/>
                </a:solidFill>
              </a:defRPr>
            </a:lvl1pPr>
          </a:lstStyle>
          <a:p>
            <a:r>
              <a:rPr lang="de-DE" sz="900" dirty="0"/>
              <a:t>Anmerkungen</a:t>
            </a:r>
          </a:p>
        </p:txBody>
      </p:sp>
      <p:sp>
        <p:nvSpPr>
          <p:cNvPr id="501" name="Shape 501"/>
          <p:cNvSpPr/>
          <p:nvPr/>
        </p:nvSpPr>
        <p:spPr>
          <a:xfrm>
            <a:off x="4089797" y="1737884"/>
            <a:ext cx="5397104" cy="0"/>
          </a:xfrm>
          <a:prstGeom prst="line">
            <a:avLst/>
          </a:prstGeom>
          <a:ln w="19050" cap="rnd">
            <a:solidFill>
              <a:srgbClr val="808080"/>
            </a:solidFill>
            <a:prstDash val="sysDash"/>
          </a:ln>
        </p:spPr>
        <p:txBody>
          <a:bodyPr lIns="34289" rIns="34289"/>
          <a:lstStyle/>
          <a:p>
            <a:endParaRPr sz="1350"/>
          </a:p>
        </p:txBody>
      </p:sp>
      <p:sp>
        <p:nvSpPr>
          <p:cNvPr id="502" name="Shape 502"/>
          <p:cNvSpPr/>
          <p:nvPr/>
        </p:nvSpPr>
        <p:spPr>
          <a:xfrm>
            <a:off x="4070748" y="853451"/>
            <a:ext cx="5395913" cy="1"/>
          </a:xfrm>
          <a:prstGeom prst="line">
            <a:avLst/>
          </a:prstGeom>
          <a:ln w="19050" cap="rnd">
            <a:solidFill>
              <a:srgbClr val="808080"/>
            </a:solidFill>
            <a:prstDash val="sysDash"/>
          </a:ln>
        </p:spPr>
        <p:txBody>
          <a:bodyPr lIns="34289" rIns="34289"/>
          <a:lstStyle/>
          <a:p>
            <a:endParaRPr sz="1350"/>
          </a:p>
        </p:txBody>
      </p:sp>
      <p:sp>
        <p:nvSpPr>
          <p:cNvPr id="503" name="Shape 503"/>
          <p:cNvSpPr/>
          <p:nvPr/>
        </p:nvSpPr>
        <p:spPr>
          <a:xfrm>
            <a:off x="4079081" y="435618"/>
            <a:ext cx="1543050" cy="23083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spcBef>
                <a:spcPts val="600"/>
              </a:spcBef>
              <a:defRPr sz="1000">
                <a:solidFill>
                  <a:srgbClr val="000000"/>
                </a:solidFill>
              </a:defRPr>
            </a:lvl1pPr>
          </a:lstStyle>
          <a:p>
            <a:r>
              <a:rPr lang="de-DE" sz="900" dirty="0"/>
              <a:t>Zustand</a:t>
            </a:r>
          </a:p>
        </p:txBody>
      </p:sp>
      <p:grpSp>
        <p:nvGrpSpPr>
          <p:cNvPr id="506" name="Group 506"/>
          <p:cNvGrpSpPr/>
          <p:nvPr/>
        </p:nvGrpSpPr>
        <p:grpSpPr>
          <a:xfrm>
            <a:off x="4070747" y="510550"/>
            <a:ext cx="147638" cy="660798"/>
            <a:chOff x="0" y="0"/>
            <a:chExt cx="196850" cy="881062"/>
          </a:xfrm>
        </p:grpSpPr>
        <p:sp>
          <p:nvSpPr>
            <p:cNvPr id="504" name="Shape 504"/>
            <p:cNvSpPr/>
            <p:nvPr/>
          </p:nvSpPr>
          <p:spPr>
            <a:xfrm>
              <a:off x="0" y="881061"/>
              <a:ext cx="196851" cy="2"/>
            </a:xfrm>
            <a:prstGeom prst="line">
              <a:avLst/>
            </a:prstGeom>
            <a:noFill/>
            <a:ln w="19050" cap="rnd">
              <a:solidFill>
                <a:srgbClr val="000000"/>
              </a:solidFill>
              <a:prstDash val="solid"/>
              <a:round/>
              <a:tailEnd type="triangle" w="med" len="med"/>
            </a:ln>
            <a:effectLst/>
          </p:spPr>
          <p:txBody>
            <a:bodyPr wrap="square" lIns="34289" tIns="34289" rIns="34289" bIns="34289" numCol="1" anchor="t">
              <a:noAutofit/>
            </a:bodyPr>
            <a:lstStyle/>
            <a:p>
              <a:endParaRPr sz="1350"/>
            </a:p>
          </p:txBody>
        </p:sp>
        <p:sp>
          <p:nvSpPr>
            <p:cNvPr id="505" name="Shape 505"/>
            <p:cNvSpPr/>
            <p:nvPr/>
          </p:nvSpPr>
          <p:spPr>
            <a:xfrm flipV="1">
              <a:off x="227" y="-1"/>
              <a:ext cx="2" cy="879795"/>
            </a:xfrm>
            <a:prstGeom prst="line">
              <a:avLst/>
            </a:prstGeom>
            <a:noFill/>
            <a:ln w="19050" cap="rnd">
              <a:solidFill>
                <a:srgbClr val="000000"/>
              </a:solidFill>
              <a:prstDash val="solid"/>
              <a:round/>
            </a:ln>
            <a:effectLst/>
          </p:spPr>
          <p:txBody>
            <a:bodyPr wrap="square" lIns="34289" tIns="34289" rIns="34289" bIns="34289" numCol="1" anchor="t">
              <a:noAutofit/>
            </a:bodyPr>
            <a:lstStyle/>
            <a:p>
              <a:endParaRPr sz="1350"/>
            </a:p>
          </p:txBody>
        </p:sp>
      </p:grpSp>
      <p:sp>
        <p:nvSpPr>
          <p:cNvPr id="518" name="Shape 518"/>
          <p:cNvSpPr/>
          <p:nvPr/>
        </p:nvSpPr>
        <p:spPr>
          <a:xfrm>
            <a:off x="7945703" y="1934028"/>
            <a:ext cx="1631330" cy="1265813"/>
          </a:xfrm>
          <a:prstGeom prst="rect">
            <a:avLst/>
          </a:prstGeom>
          <a:ln w="6350" cap="rnd">
            <a:solidFill>
              <a:srgbClr val="BFBFBF"/>
            </a:solidFill>
          </a:ln>
        </p:spPr>
        <p:txBody>
          <a:bodyPr lIns="34289" rIns="34289" anchor="ctr"/>
          <a:lstStyle/>
          <a:p>
            <a:pPr algn="ctr"/>
            <a:endParaRPr sz="1350"/>
          </a:p>
        </p:txBody>
      </p:sp>
      <p:sp>
        <p:nvSpPr>
          <p:cNvPr id="519" name="Shape 519"/>
          <p:cNvSpPr/>
          <p:nvPr/>
        </p:nvSpPr>
        <p:spPr>
          <a:xfrm>
            <a:off x="7941414" y="3351720"/>
            <a:ext cx="1635620" cy="1678148"/>
          </a:xfrm>
          <a:prstGeom prst="rect">
            <a:avLst/>
          </a:prstGeom>
          <a:ln w="6350" cap="rnd">
            <a:solidFill>
              <a:srgbClr val="BFBFBF"/>
            </a:solidFill>
          </a:ln>
        </p:spPr>
        <p:txBody>
          <a:bodyPr lIns="34289" rIns="34289" anchor="ctr"/>
          <a:lstStyle/>
          <a:p>
            <a:pPr algn="ctr"/>
            <a:endParaRPr sz="1350"/>
          </a:p>
        </p:txBody>
      </p:sp>
      <p:sp>
        <p:nvSpPr>
          <p:cNvPr id="520" name="Shape 520"/>
          <p:cNvSpPr/>
          <p:nvPr/>
        </p:nvSpPr>
        <p:spPr>
          <a:xfrm>
            <a:off x="7945702" y="5180938"/>
            <a:ext cx="1631329" cy="1477329"/>
          </a:xfrm>
          <a:prstGeom prst="rect">
            <a:avLst/>
          </a:prstGeom>
          <a:ln w="6350" cap="rnd">
            <a:solidFill>
              <a:srgbClr val="BFBFBF"/>
            </a:solidFill>
          </a:ln>
        </p:spPr>
        <p:txBody>
          <a:bodyPr lIns="34289" rIns="34289" anchor="ctr"/>
          <a:lstStyle/>
          <a:p>
            <a:pPr algn="ctr"/>
            <a:endParaRPr sz="1350"/>
          </a:p>
        </p:txBody>
      </p:sp>
      <p:sp>
        <p:nvSpPr>
          <p:cNvPr id="521" name="Shape 521"/>
          <p:cNvSpPr/>
          <p:nvPr/>
        </p:nvSpPr>
        <p:spPr>
          <a:xfrm>
            <a:off x="7958933" y="1893427"/>
            <a:ext cx="1649057" cy="1338828"/>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spAutoFit/>
          </a:bodyPr>
          <a:lstStyle/>
          <a:p>
            <a:pPr>
              <a:defRPr sz="800" b="1">
                <a:solidFill>
                  <a:srgbClr val="000000"/>
                </a:solidFill>
              </a:defRPr>
            </a:pPr>
            <a:r>
              <a:rPr lang="de-DE" sz="900" dirty="0"/>
              <a:t>Fassade gut</a:t>
            </a:r>
          </a:p>
          <a:p>
            <a:pPr>
              <a:defRPr sz="800">
                <a:solidFill>
                  <a:srgbClr val="000000"/>
                </a:solidFill>
              </a:defRPr>
            </a:pPr>
            <a:r>
              <a:rPr lang="de-DE" sz="900" dirty="0"/>
              <a:t>Alle Fassaden, die keine sichtbaren Schäden haben, die beispielsweise kürzlich saniert wurden. </a:t>
            </a:r>
          </a:p>
          <a:p>
            <a:pPr>
              <a:defRPr sz="800">
                <a:solidFill>
                  <a:srgbClr val="000000"/>
                </a:solidFill>
              </a:defRPr>
            </a:pPr>
            <a:r>
              <a:rPr lang="de-DE" sz="900" dirty="0"/>
              <a:t>Eine gute Fassade würde in etwa 7-10 Jahren eine erneute Überarbeitung benötigen.</a:t>
            </a:r>
          </a:p>
        </p:txBody>
      </p:sp>
      <p:sp>
        <p:nvSpPr>
          <p:cNvPr id="522" name="Shape 522"/>
          <p:cNvSpPr/>
          <p:nvPr/>
        </p:nvSpPr>
        <p:spPr>
          <a:xfrm>
            <a:off x="7958932" y="3311872"/>
            <a:ext cx="1618101" cy="1615827"/>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spAutoFit/>
          </a:bodyPr>
          <a:lstStyle/>
          <a:p>
            <a:pPr>
              <a:defRPr sz="800" b="1">
                <a:solidFill>
                  <a:srgbClr val="000000"/>
                </a:solidFill>
              </a:defRPr>
            </a:pPr>
            <a:r>
              <a:rPr lang="de-DE" sz="900" dirty="0"/>
              <a:t>Fassade mittel</a:t>
            </a:r>
          </a:p>
          <a:p>
            <a:pPr>
              <a:defRPr sz="800">
                <a:solidFill>
                  <a:srgbClr val="000000"/>
                </a:solidFill>
              </a:defRPr>
            </a:pPr>
            <a:r>
              <a:rPr lang="de-DE" sz="900" dirty="0"/>
              <a:t>Fassaden, die kleinere Schäden haben wie z. B. kleinere Risse, einzelne Ausblühungen (Backstein) oder einzelne kleine Löcher im WDVS, die die Funktion der Fassade nicht beeinträchtigen. Sanierungsbedarf in 3-5 Jahren</a:t>
            </a:r>
          </a:p>
        </p:txBody>
      </p:sp>
      <p:sp>
        <p:nvSpPr>
          <p:cNvPr id="523" name="Shape 523"/>
          <p:cNvSpPr/>
          <p:nvPr/>
        </p:nvSpPr>
        <p:spPr>
          <a:xfrm>
            <a:off x="7938823" y="5149135"/>
            <a:ext cx="1638209" cy="1477328"/>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spAutoFit/>
          </a:bodyPr>
          <a:lstStyle/>
          <a:p>
            <a:pPr>
              <a:defRPr sz="800" b="1">
                <a:solidFill>
                  <a:srgbClr val="000000"/>
                </a:solidFill>
              </a:defRPr>
            </a:pPr>
            <a:r>
              <a:rPr lang="de-DE" sz="900" dirty="0"/>
              <a:t>Fassade schlecht</a:t>
            </a:r>
          </a:p>
          <a:p>
            <a:pPr>
              <a:defRPr sz="800">
                <a:solidFill>
                  <a:srgbClr val="000000"/>
                </a:solidFill>
              </a:defRPr>
            </a:pPr>
            <a:r>
              <a:rPr lang="de-DE" sz="900" dirty="0"/>
              <a:t>Die Fassade hat deutliche Schäden (starker, flächiger Algenbefall, große Risse, abgeplatzter Putz oder großflächig sichtbare Dämmung. Eine Sanierung der Fassade müsste in den nächsten 1-3 Jahren geschehen.</a:t>
            </a:r>
          </a:p>
        </p:txBody>
      </p:sp>
      <p:pic>
        <p:nvPicPr>
          <p:cNvPr id="29" name="Grafik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5744457" y="2102271"/>
            <a:ext cx="1254366" cy="940774"/>
          </a:xfrm>
          <a:prstGeom prst="rect">
            <a:avLst/>
          </a:prstGeom>
        </p:spPr>
      </p:pic>
      <p:pic>
        <p:nvPicPr>
          <p:cNvPr id="30" name="Grafik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6783465" y="2100737"/>
            <a:ext cx="1258121" cy="943590"/>
          </a:xfrm>
          <a:prstGeom prst="rect">
            <a:avLst/>
          </a:prstGeom>
        </p:spPr>
      </p:pic>
      <p:pic>
        <p:nvPicPr>
          <p:cNvPr id="32" name="Grafik 31"/>
          <p:cNvPicPr>
            <a:picLocks noChangeAspect="1"/>
          </p:cNvPicPr>
          <p:nvPr/>
        </p:nvPicPr>
        <p:blipFill rotWithShape="1">
          <a:blip r:embed="rId5" cstate="print">
            <a:extLst>
              <a:ext uri="{28A0092B-C50C-407E-A947-70E740481C1C}">
                <a14:useLocalDpi xmlns:a14="http://schemas.microsoft.com/office/drawing/2010/main" val="0"/>
              </a:ext>
            </a:extLst>
          </a:blip>
          <a:srcRect t="24012" r="16394"/>
          <a:stretch/>
        </p:blipFill>
        <p:spPr>
          <a:xfrm>
            <a:off x="3974649" y="1943471"/>
            <a:ext cx="1843115" cy="1256370"/>
          </a:xfrm>
          <a:prstGeom prst="rect">
            <a:avLst/>
          </a:prstGeom>
        </p:spPr>
      </p:pic>
      <p:pic>
        <p:nvPicPr>
          <p:cNvPr id="33" name="Grafik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3800946" y="3537239"/>
            <a:ext cx="1234590" cy="887185"/>
          </a:xfrm>
          <a:prstGeom prst="rect">
            <a:avLst/>
          </a:prstGeom>
        </p:spPr>
      </p:pic>
      <p:pic>
        <p:nvPicPr>
          <p:cNvPr id="34" name="Grafik 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20601" y="3358849"/>
            <a:ext cx="1583206" cy="1239277"/>
          </a:xfrm>
          <a:prstGeom prst="rect">
            <a:avLst/>
          </a:prstGeom>
        </p:spPr>
      </p:pic>
      <p:pic>
        <p:nvPicPr>
          <p:cNvPr id="35" name="Grafik 34"/>
          <p:cNvPicPr>
            <a:picLocks noChangeAspect="1"/>
          </p:cNvPicPr>
          <p:nvPr/>
        </p:nvPicPr>
        <p:blipFill rotWithShape="1">
          <a:blip r:embed="rId8" cstate="print">
            <a:extLst>
              <a:ext uri="{28A0092B-C50C-407E-A947-70E740481C1C}">
                <a14:useLocalDpi xmlns:a14="http://schemas.microsoft.com/office/drawing/2010/main" val="0"/>
              </a:ext>
            </a:extLst>
          </a:blip>
          <a:srcRect l="21900" t="25225" r="18459" b="3338"/>
          <a:stretch/>
        </p:blipFill>
        <p:spPr>
          <a:xfrm>
            <a:off x="6562575" y="3358849"/>
            <a:ext cx="1321745" cy="1239277"/>
          </a:xfrm>
          <a:prstGeom prst="rect">
            <a:avLst/>
          </a:prstGeom>
        </p:spPr>
      </p:pic>
      <p:grpSp>
        <p:nvGrpSpPr>
          <p:cNvPr id="2" name="Gruppieren 1"/>
          <p:cNvGrpSpPr/>
          <p:nvPr/>
        </p:nvGrpSpPr>
        <p:grpSpPr>
          <a:xfrm>
            <a:off x="3974648" y="5198277"/>
            <a:ext cx="3925794" cy="1119612"/>
            <a:chOff x="4046234" y="5198277"/>
            <a:chExt cx="3854208" cy="1099196"/>
          </a:xfrm>
        </p:grpSpPr>
        <p:pic>
          <p:nvPicPr>
            <p:cNvPr id="37" name="Grafik 3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5400000">
              <a:off x="5610962" y="5335678"/>
              <a:ext cx="1099194" cy="824395"/>
            </a:xfrm>
            <a:prstGeom prst="rect">
              <a:avLst/>
            </a:prstGeom>
          </p:spPr>
        </p:pic>
        <p:pic>
          <p:nvPicPr>
            <p:cNvPr id="5" name="Grafik 4"/>
            <p:cNvPicPr>
              <a:picLocks noChangeAspect="1"/>
            </p:cNvPicPr>
            <p:nvPr/>
          </p:nvPicPr>
          <p:blipFill rotWithShape="1">
            <a:blip r:embed="rId10">
              <a:extLst>
                <a:ext uri="{28A0092B-C50C-407E-A947-70E740481C1C}">
                  <a14:useLocalDpi xmlns:a14="http://schemas.microsoft.com/office/drawing/2010/main" val="0"/>
                </a:ext>
              </a:extLst>
            </a:blip>
            <a:srcRect l="23917" t="21691" r="20914" b="15599"/>
            <a:stretch/>
          </p:blipFill>
          <p:spPr>
            <a:xfrm>
              <a:off x="6611138" y="5198277"/>
              <a:ext cx="1289304" cy="1099195"/>
            </a:xfrm>
            <a:prstGeom prst="rect">
              <a:avLst/>
            </a:prstGeom>
          </p:spPr>
        </p:pic>
        <p:pic>
          <p:nvPicPr>
            <p:cNvPr id="28" name="Grafik 27"/>
            <p:cNvPicPr>
              <a:picLocks noChangeAspect="1"/>
            </p:cNvPicPr>
            <p:nvPr/>
          </p:nvPicPr>
          <p:blipFill>
            <a:blip r:embed="rId11"/>
            <a:stretch>
              <a:fillRect/>
            </a:stretch>
          </p:blipFill>
          <p:spPr>
            <a:xfrm>
              <a:off x="4046234" y="5198277"/>
              <a:ext cx="1656589" cy="1099195"/>
            </a:xfrm>
            <a:prstGeom prst="rect">
              <a:avLst/>
            </a:prstGeom>
          </p:spPr>
        </p:pic>
      </p:grpSp>
      <p:sp>
        <p:nvSpPr>
          <p:cNvPr id="39" name="Shape 50">
            <a:extLst>
              <a:ext uri="{FF2B5EF4-FFF2-40B4-BE49-F238E27FC236}">
                <a16:creationId xmlns:a16="http://schemas.microsoft.com/office/drawing/2014/main" id="{433FC217-5DEE-46A6-AFF4-2661D8FB98EA}"/>
              </a:ext>
            </a:extLst>
          </p:cNvPr>
          <p:cNvSpPr>
            <a:spLocks noGrp="1"/>
          </p:cNvSpPr>
          <p:nvPr>
            <p:ph type="title"/>
          </p:nvPr>
        </p:nvSpPr>
        <p:spPr>
          <a:xfrm>
            <a:off x="871935" y="568324"/>
            <a:ext cx="2881511" cy="485775"/>
          </a:xfrm>
          <a:prstGeom prst="rect">
            <a:avLst/>
          </a:prstGeom>
          <a:effectLst/>
        </p:spPr>
        <p:txBody>
          <a:bodyPr>
            <a:normAutofit/>
          </a:bodyPr>
          <a:lstStyle/>
          <a:p>
            <a:pPr algn="ctr">
              <a:defRPr sz="2000"/>
            </a:pPr>
            <a:r>
              <a:rPr lang="de-DE" dirty="0"/>
              <a:t>5   Datenaufnahme</a:t>
            </a:r>
            <a:endParaRPr dirty="0"/>
          </a:p>
        </p:txBody>
      </p:sp>
      <p:sp>
        <p:nvSpPr>
          <p:cNvPr id="31" name="Shape 50">
            <a:extLst>
              <a:ext uri="{FF2B5EF4-FFF2-40B4-BE49-F238E27FC236}">
                <a16:creationId xmlns:a16="http://schemas.microsoft.com/office/drawing/2014/main" id="{39763D29-E51A-4A4E-B5B2-FBD5F4D81E88}"/>
              </a:ext>
            </a:extLst>
          </p:cNvPr>
          <p:cNvSpPr txBox="1">
            <a:spLocks/>
          </p:cNvSpPr>
          <p:nvPr/>
        </p:nvSpPr>
        <p:spPr>
          <a:xfrm>
            <a:off x="871934" y="1155698"/>
            <a:ext cx="2881511" cy="485775"/>
          </a:xfrm>
          <a:prstGeom prst="rect">
            <a:avLst/>
          </a:prstGeom>
          <a:ln w="12700">
            <a:miter lim="400000"/>
          </a:ln>
          <a:effectLst/>
          <a:extLst>
            <a:ext uri="{C572A759-6A51-4108-AA02-DFA0A04FC94B}">
              <ma14:wrappingTextBoxFlag xmlns:ma14="http://schemas.microsoft.com/office/mac/drawingml/2011/main" xmlns="" val="1"/>
            </a:ext>
          </a:extLst>
        </p:spPr>
        <p:txBody>
          <a:bodyPr lIns="45719" rIns="45719" anchor="b">
            <a:normAutofit/>
          </a:bodyPr>
          <a:lstStyle>
            <a:lvl1pPr marL="0" marR="0" indent="0" algn="ctr" defTabSz="342900" rtl="0" latinLnBrk="0">
              <a:lnSpc>
                <a:spcPct val="100000"/>
              </a:lnSpc>
              <a:spcBef>
                <a:spcPts val="0"/>
              </a:spcBef>
              <a:spcAft>
                <a:spcPts val="0"/>
              </a:spcAft>
              <a:buClrTx/>
              <a:buSzTx/>
              <a:buFontTx/>
              <a:buNone/>
              <a:tabLst/>
              <a:defRPr sz="2000" b="1" i="0" u="none" strike="noStrike" cap="none" spc="0" baseline="0">
                <a:ln>
                  <a:noFill/>
                </a:ln>
                <a:solidFill>
                  <a:srgbClr val="FFFFFF"/>
                </a:solidFill>
                <a:uFillTx/>
                <a:latin typeface="+mj-lt"/>
                <a:ea typeface="+mj-ea"/>
                <a:cs typeface="+mj-cs"/>
                <a:sym typeface="Century Gothic"/>
              </a:defRPr>
            </a:lvl1pPr>
            <a:lvl2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2pPr>
            <a:lvl3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3pPr>
            <a:lvl4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4pPr>
            <a:lvl5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5pPr>
            <a:lvl6pPr marL="0" marR="0" indent="3429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6pPr>
            <a:lvl7pPr marL="0" marR="0" indent="6858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7pPr>
            <a:lvl8pPr marL="0" marR="0" indent="10287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8pPr>
            <a:lvl9pPr marL="0" marR="0" indent="13716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9pPr>
          </a:lstStyle>
          <a:p>
            <a:pPr hangingPunct="1">
              <a:defRPr sz="2000"/>
            </a:pPr>
            <a:r>
              <a:rPr lang="de-DE" sz="1600" dirty="0"/>
              <a:t>5.2 Gebäude von außen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Grafik 45"/>
          <p:cNvPicPr>
            <a:picLocks noChangeAspect="1"/>
          </p:cNvPicPr>
          <p:nvPr/>
        </p:nvPicPr>
        <p:blipFill rotWithShape="1">
          <a:blip r:embed="rId2">
            <a:extLst>
              <a:ext uri="{28A0092B-C50C-407E-A947-70E740481C1C}">
                <a14:useLocalDpi xmlns:a14="http://schemas.microsoft.com/office/drawing/2010/main" val="0"/>
              </a:ext>
            </a:extLst>
          </a:blip>
          <a:srcRect l="1614" t="27103" r="672" b="68613"/>
          <a:stretch/>
        </p:blipFill>
        <p:spPr>
          <a:xfrm>
            <a:off x="4013597" y="1081647"/>
            <a:ext cx="5136542" cy="633938"/>
          </a:xfrm>
          <a:prstGeom prst="rect">
            <a:avLst/>
          </a:prstGeom>
        </p:spPr>
      </p:pic>
      <p:sp>
        <p:nvSpPr>
          <p:cNvPr id="525" name="Shape 525"/>
          <p:cNvSpPr/>
          <p:nvPr/>
        </p:nvSpPr>
        <p:spPr>
          <a:xfrm>
            <a:off x="871935" y="2743201"/>
            <a:ext cx="2881511" cy="2262158"/>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spAutoFit/>
          </a:bodyPr>
          <a:lstStyle/>
          <a:p>
            <a:pPr marL="128588" indent="-128588">
              <a:buClr>
                <a:srgbClr val="94C627"/>
              </a:buClr>
              <a:buSzPct val="100000"/>
              <a:buFont typeface="Arial"/>
              <a:buChar char="•"/>
              <a:defRPr sz="1200">
                <a:solidFill>
                  <a:srgbClr val="000000"/>
                </a:solidFill>
              </a:defRPr>
            </a:pPr>
            <a:r>
              <a:rPr lang="de-DE" sz="1100" dirty="0"/>
              <a:t>Das </a:t>
            </a:r>
            <a:r>
              <a:rPr lang="de-DE" sz="1100" b="1" dirty="0"/>
              <a:t>Fassadenmaterial</a:t>
            </a:r>
            <a:r>
              <a:rPr lang="de-DE" sz="1100" dirty="0"/>
              <a:t> (DDM) wird durch optisches Begutachten ausgewählt und kann außerdem durch akustische Eigenheiten sehr sicher ausgewählt werden. Wichtig ist, dass nicht gemutmaßt wird, sondern immer das konkrete Material ausgewählt wird. Sollte sich das Material nicht einwandfrei bestimmen lassen, muss das Feld mit „unbekannt“ markiert werden.</a:t>
            </a:r>
          </a:p>
          <a:p>
            <a:pPr marL="128588" indent="-128588">
              <a:buClr>
                <a:srgbClr val="94C627"/>
              </a:buClr>
              <a:buSzPct val="100000"/>
              <a:buFont typeface="Arial"/>
              <a:buChar char="•"/>
              <a:defRPr sz="1200">
                <a:solidFill>
                  <a:srgbClr val="000000"/>
                </a:solidFill>
              </a:defRPr>
            </a:pPr>
            <a:endParaRPr lang="de-DE" sz="1100" dirty="0"/>
          </a:p>
          <a:p>
            <a:pPr marL="128588" lvl="1" indent="-128588">
              <a:buClr>
                <a:srgbClr val="94C627"/>
              </a:buClr>
              <a:buSzPct val="100000"/>
              <a:buFont typeface="Arial"/>
              <a:buChar char="•"/>
              <a:defRPr sz="1200">
                <a:solidFill>
                  <a:srgbClr val="000000"/>
                </a:solidFill>
              </a:defRPr>
            </a:pPr>
            <a:endParaRPr lang="de-DE" sz="900" dirty="0"/>
          </a:p>
        </p:txBody>
      </p:sp>
      <p:sp>
        <p:nvSpPr>
          <p:cNvPr id="558" name="Shape 558"/>
          <p:cNvSpPr/>
          <p:nvPr/>
        </p:nvSpPr>
        <p:spPr>
          <a:xfrm>
            <a:off x="6392465" y="1987542"/>
            <a:ext cx="2807495" cy="1061829"/>
          </a:xfrm>
          <a:prstGeom prst="rect">
            <a:avLst/>
          </a:prstGeom>
          <a:ln w="6350" cap="rnd">
            <a:solidFill>
              <a:srgbClr val="BFBFBF"/>
            </a:solidFill>
          </a:ln>
        </p:spPr>
        <p:txBody>
          <a:bodyPr lIns="34289" rIns="34289" anchor="ctr"/>
          <a:lstStyle/>
          <a:p>
            <a:pPr algn="ctr"/>
            <a:endParaRPr sz="1350"/>
          </a:p>
        </p:txBody>
      </p:sp>
      <p:sp>
        <p:nvSpPr>
          <p:cNvPr id="559" name="Shape 559"/>
          <p:cNvSpPr/>
          <p:nvPr/>
        </p:nvSpPr>
        <p:spPr>
          <a:xfrm>
            <a:off x="6392465" y="1955740"/>
            <a:ext cx="2789635" cy="1061829"/>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spAutoFit/>
          </a:bodyPr>
          <a:lstStyle/>
          <a:p>
            <a:pPr>
              <a:defRPr sz="800" b="1">
                <a:solidFill>
                  <a:srgbClr val="000000"/>
                </a:solidFill>
              </a:defRPr>
            </a:pPr>
            <a:r>
              <a:rPr lang="de-DE" sz="900" dirty="0"/>
              <a:t>Putz</a:t>
            </a:r>
          </a:p>
          <a:p>
            <a:pPr>
              <a:defRPr sz="800">
                <a:solidFill>
                  <a:srgbClr val="000000"/>
                </a:solidFill>
              </a:defRPr>
            </a:pPr>
            <a:r>
              <a:rPr lang="de-DE" sz="900" dirty="0"/>
              <a:t>ist eines der häufigsten Fassadenmaterialien. Putz kann in jeder Farbe verwendet werden. Die Oberfläche  kann sowohl ganz glatt, als auch sehr rau vorkommen. Sollte sich unter dem Putz ein Wärmedämmverbundsystem befinden, so muss das ausgewählt werden.</a:t>
            </a:r>
          </a:p>
        </p:txBody>
      </p:sp>
      <p:sp>
        <p:nvSpPr>
          <p:cNvPr id="560" name="Shape 560"/>
          <p:cNvSpPr/>
          <p:nvPr/>
        </p:nvSpPr>
        <p:spPr>
          <a:xfrm>
            <a:off x="6392465" y="3127155"/>
            <a:ext cx="2807495" cy="1340533"/>
          </a:xfrm>
          <a:prstGeom prst="rect">
            <a:avLst/>
          </a:prstGeom>
          <a:ln w="6350" cap="rnd">
            <a:solidFill>
              <a:srgbClr val="BFBFBF"/>
            </a:solidFill>
          </a:ln>
        </p:spPr>
        <p:txBody>
          <a:bodyPr lIns="34289" rIns="34289" anchor="ctr"/>
          <a:lstStyle/>
          <a:p>
            <a:pPr algn="ctr"/>
            <a:endParaRPr sz="1350"/>
          </a:p>
        </p:txBody>
      </p:sp>
      <p:sp>
        <p:nvSpPr>
          <p:cNvPr id="562" name="Shape 562"/>
          <p:cNvSpPr/>
          <p:nvPr/>
        </p:nvSpPr>
        <p:spPr>
          <a:xfrm>
            <a:off x="6392464" y="4545206"/>
            <a:ext cx="2807495" cy="1226399"/>
          </a:xfrm>
          <a:prstGeom prst="rect">
            <a:avLst/>
          </a:prstGeom>
          <a:ln w="6350" cap="rnd">
            <a:solidFill>
              <a:srgbClr val="BFBFBF"/>
            </a:solidFill>
          </a:ln>
        </p:spPr>
        <p:txBody>
          <a:bodyPr lIns="34289" rIns="34289" anchor="ctr"/>
          <a:lstStyle/>
          <a:p>
            <a:pPr algn="ctr"/>
            <a:endParaRPr sz="1350"/>
          </a:p>
        </p:txBody>
      </p:sp>
      <p:sp>
        <p:nvSpPr>
          <p:cNvPr id="563" name="Shape 563"/>
          <p:cNvSpPr/>
          <p:nvPr/>
        </p:nvSpPr>
        <p:spPr>
          <a:xfrm>
            <a:off x="6392464" y="4571276"/>
            <a:ext cx="2807495" cy="1200329"/>
          </a:xfrm>
          <a:prstGeom prst="rect">
            <a:avLst/>
          </a:prstGeom>
          <a:ln w="12700">
            <a:miter lim="400000"/>
          </a:ln>
          <a:extLst>
            <a:ext uri="{C572A759-6A51-4108-AA02-DFA0A04FC94B}">
              <ma14:wrappingTextBoxFlag xmlns:ma14="http://schemas.microsoft.com/office/mac/drawingml/2011/main" xmlns="" val="1"/>
            </a:ext>
          </a:extLst>
        </p:spPr>
        <p:txBody>
          <a:bodyPr lIns="34289" rIns="34289">
            <a:spAutoFit/>
          </a:bodyPr>
          <a:lstStyle/>
          <a:p>
            <a:pPr>
              <a:defRPr sz="800" b="1">
                <a:solidFill>
                  <a:srgbClr val="000000"/>
                </a:solidFill>
              </a:defRPr>
            </a:pPr>
            <a:r>
              <a:rPr lang="de-DE" sz="900" dirty="0"/>
              <a:t>Wärme-Dämm-Verbund-System (WDVS)</a:t>
            </a:r>
          </a:p>
          <a:p>
            <a:pPr>
              <a:defRPr sz="800">
                <a:solidFill>
                  <a:srgbClr val="000000"/>
                </a:solidFill>
              </a:defRPr>
            </a:pPr>
            <a:r>
              <a:rPr lang="de-DE" sz="900" dirty="0"/>
              <a:t>Als WDVS versteht man eine Wanddämmung, die nach außen unterschiedlich gestaltet werden kann (Putz, Riemchen, Metall) und auf die vorhandene Fassade mehrere Zentimeter dick aufgebracht wird. Es lässt sich aber schnell durch ein Klopfen identifizieren, wodurch ein charakteristisch hohles Geräusch entsteht.</a:t>
            </a:r>
          </a:p>
        </p:txBody>
      </p:sp>
      <p:sp>
        <p:nvSpPr>
          <p:cNvPr id="53" name="Shape 563"/>
          <p:cNvSpPr/>
          <p:nvPr/>
        </p:nvSpPr>
        <p:spPr>
          <a:xfrm>
            <a:off x="6392465" y="3132570"/>
            <a:ext cx="2807493" cy="1338828"/>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spAutoFit/>
          </a:bodyPr>
          <a:lstStyle/>
          <a:p>
            <a:pPr>
              <a:defRPr sz="800" b="1">
                <a:solidFill>
                  <a:srgbClr val="000000"/>
                </a:solidFill>
              </a:defRPr>
            </a:pPr>
            <a:r>
              <a:rPr lang="de-DE" sz="900" dirty="0"/>
              <a:t>Ziegel</a:t>
            </a:r>
          </a:p>
          <a:p>
            <a:pPr>
              <a:defRPr sz="800">
                <a:solidFill>
                  <a:srgbClr val="000000"/>
                </a:solidFill>
              </a:defRPr>
            </a:pPr>
            <a:r>
              <a:rPr lang="de-DE" sz="900" dirty="0">
                <a:solidFill>
                  <a:srgbClr val="000000"/>
                </a:solidFill>
              </a:rPr>
              <a:t>ist einer der ältesten Baustoffe und kann in farblichen Varianten von weiß-beige bis dunkelbraun vorkommen. Der Ziegel wird, im Gegensatz zum Riemchen, gemauert und hat eine Tiefe. Riemchen werden vor die Fassade geklebt und haben nur eine Tiefe von 1-2 cm. </a:t>
            </a:r>
            <a:r>
              <a:rPr lang="de-DE" sz="900" b="1" dirty="0">
                <a:solidFill>
                  <a:srgbClr val="000000"/>
                </a:solidFill>
              </a:rPr>
              <a:t>ACHTUNG: </a:t>
            </a:r>
            <a:r>
              <a:rPr lang="de-DE" sz="900" dirty="0">
                <a:solidFill>
                  <a:srgbClr val="000000"/>
                </a:solidFill>
              </a:rPr>
              <a:t>Eine Riemchenfassade als WDVS eintragen!</a:t>
            </a:r>
          </a:p>
        </p:txBody>
      </p:sp>
      <p:sp>
        <p:nvSpPr>
          <p:cNvPr id="52" name="Textfeld 51"/>
          <p:cNvSpPr txBox="1"/>
          <p:nvPr/>
        </p:nvSpPr>
        <p:spPr>
          <a:xfrm>
            <a:off x="9013031" y="6337626"/>
            <a:ext cx="426718" cy="184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ctr">
            <a:spAutoFit/>
          </a:bodyPr>
          <a:lstStyle/>
          <a:p>
            <a:pPr defTabSz="342900"/>
            <a:r>
              <a:rPr lang="de-DE" sz="750" dirty="0">
                <a:solidFill>
                  <a:schemeClr val="bg2">
                    <a:lumMod val="50000"/>
                  </a:schemeClr>
                </a:solidFill>
              </a:rPr>
              <a:t>Seite 27</a:t>
            </a:r>
          </a:p>
        </p:txBody>
      </p:sp>
      <p:sp>
        <p:nvSpPr>
          <p:cNvPr id="55" name="Shape 528"/>
          <p:cNvSpPr/>
          <p:nvPr/>
        </p:nvSpPr>
        <p:spPr>
          <a:xfrm>
            <a:off x="4336500" y="644584"/>
            <a:ext cx="1235870" cy="23083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spcBef>
                <a:spcPts val="600"/>
              </a:spcBef>
              <a:defRPr sz="1000">
                <a:solidFill>
                  <a:srgbClr val="000000"/>
                </a:solidFill>
              </a:defRPr>
            </a:lvl1pPr>
          </a:lstStyle>
          <a:p>
            <a:r>
              <a:rPr lang="de-DE" sz="900" dirty="0"/>
              <a:t>Fassadenmaterial</a:t>
            </a:r>
          </a:p>
        </p:txBody>
      </p:sp>
      <p:sp>
        <p:nvSpPr>
          <p:cNvPr id="56" name="Shape 529"/>
          <p:cNvSpPr/>
          <p:nvPr/>
        </p:nvSpPr>
        <p:spPr>
          <a:xfrm>
            <a:off x="4319589" y="704610"/>
            <a:ext cx="1191" cy="824812"/>
          </a:xfrm>
          <a:prstGeom prst="line">
            <a:avLst/>
          </a:prstGeom>
          <a:ln w="19050" cap="rnd">
            <a:solidFill>
              <a:srgbClr val="000000"/>
            </a:solidFill>
            <a:tailEnd type="triangle"/>
          </a:ln>
        </p:spPr>
        <p:txBody>
          <a:bodyPr lIns="34289" rIns="34289"/>
          <a:lstStyle/>
          <a:p>
            <a:endParaRPr sz="1350"/>
          </a:p>
        </p:txBody>
      </p:sp>
      <p:sp>
        <p:nvSpPr>
          <p:cNvPr id="57" name="Shape 530"/>
          <p:cNvSpPr/>
          <p:nvPr/>
        </p:nvSpPr>
        <p:spPr>
          <a:xfrm>
            <a:off x="8624888" y="903154"/>
            <a:ext cx="0" cy="709613"/>
          </a:xfrm>
          <a:prstGeom prst="line">
            <a:avLst/>
          </a:prstGeom>
          <a:ln w="19050" cap="rnd">
            <a:solidFill>
              <a:srgbClr val="000000"/>
            </a:solidFill>
            <a:tailEnd type="triangle"/>
          </a:ln>
        </p:spPr>
        <p:txBody>
          <a:bodyPr lIns="34289" rIns="34289"/>
          <a:lstStyle/>
          <a:p>
            <a:endParaRPr sz="1350"/>
          </a:p>
        </p:txBody>
      </p:sp>
      <p:sp>
        <p:nvSpPr>
          <p:cNvPr id="58" name="Shape 531"/>
          <p:cNvSpPr/>
          <p:nvPr/>
        </p:nvSpPr>
        <p:spPr>
          <a:xfrm>
            <a:off x="7747999" y="861761"/>
            <a:ext cx="1409701" cy="203133"/>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lnSpc>
                <a:spcPct val="80000"/>
              </a:lnSpc>
              <a:spcBef>
                <a:spcPts val="600"/>
              </a:spcBef>
              <a:defRPr sz="1000">
                <a:solidFill>
                  <a:srgbClr val="000000"/>
                </a:solidFill>
              </a:defRPr>
            </a:lvl1pPr>
          </a:lstStyle>
          <a:p>
            <a:r>
              <a:rPr lang="de-DE" sz="900" dirty="0"/>
              <a:t>Anmerkungen</a:t>
            </a:r>
          </a:p>
        </p:txBody>
      </p:sp>
      <p:sp>
        <p:nvSpPr>
          <p:cNvPr id="59" name="Shape 532"/>
          <p:cNvSpPr/>
          <p:nvPr/>
        </p:nvSpPr>
        <p:spPr>
          <a:xfrm>
            <a:off x="3967805" y="1724309"/>
            <a:ext cx="5278042" cy="0"/>
          </a:xfrm>
          <a:prstGeom prst="line">
            <a:avLst/>
          </a:prstGeom>
          <a:ln w="19050" cap="rnd">
            <a:solidFill>
              <a:srgbClr val="808080"/>
            </a:solidFill>
            <a:prstDash val="sysDash"/>
          </a:ln>
        </p:spPr>
        <p:txBody>
          <a:bodyPr lIns="34289" rIns="34289"/>
          <a:lstStyle/>
          <a:p>
            <a:endParaRPr sz="1350"/>
          </a:p>
        </p:txBody>
      </p:sp>
      <p:sp>
        <p:nvSpPr>
          <p:cNvPr id="60" name="Shape 533"/>
          <p:cNvSpPr/>
          <p:nvPr/>
        </p:nvSpPr>
        <p:spPr>
          <a:xfrm>
            <a:off x="3917799" y="1144850"/>
            <a:ext cx="5397104" cy="0"/>
          </a:xfrm>
          <a:prstGeom prst="line">
            <a:avLst/>
          </a:prstGeom>
          <a:ln w="19050" cap="rnd">
            <a:solidFill>
              <a:srgbClr val="808080"/>
            </a:solidFill>
            <a:prstDash val="sysDash"/>
          </a:ln>
        </p:spPr>
        <p:txBody>
          <a:bodyPr lIns="34289" rIns="34289"/>
          <a:lstStyle/>
          <a:p>
            <a:endParaRPr sz="1350"/>
          </a:p>
        </p:txBody>
      </p:sp>
      <p:grpSp>
        <p:nvGrpSpPr>
          <p:cNvPr id="2" name="Gruppieren 1"/>
          <p:cNvGrpSpPr/>
          <p:nvPr/>
        </p:nvGrpSpPr>
        <p:grpSpPr>
          <a:xfrm>
            <a:off x="4063603" y="2050662"/>
            <a:ext cx="2268560" cy="794080"/>
            <a:chOff x="3792427" y="2496431"/>
            <a:chExt cx="2539736" cy="889002"/>
          </a:xfrm>
        </p:grpSpPr>
        <p:pic>
          <p:nvPicPr>
            <p:cNvPr id="34" name="Grafik 33"/>
            <p:cNvPicPr>
              <a:picLocks noChangeAspect="1"/>
            </p:cNvPicPr>
            <p:nvPr/>
          </p:nvPicPr>
          <p:blipFill rotWithShape="1">
            <a:blip r:embed="rId3" cstate="print">
              <a:extLst>
                <a:ext uri="{28A0092B-C50C-407E-A947-70E740481C1C}">
                  <a14:useLocalDpi xmlns:a14="http://schemas.microsoft.com/office/drawing/2010/main" val="0"/>
                </a:ext>
              </a:extLst>
            </a:blip>
            <a:srcRect t="50115" r="67642"/>
            <a:stretch/>
          </p:blipFill>
          <p:spPr>
            <a:xfrm rot="5400000">
              <a:off x="3861352" y="2434253"/>
              <a:ext cx="882255" cy="1020106"/>
            </a:xfrm>
            <a:prstGeom prst="rect">
              <a:avLst/>
            </a:prstGeom>
          </p:spPr>
        </p:pic>
        <p:pic>
          <p:nvPicPr>
            <p:cNvPr id="35" name="Grafik 34"/>
            <p:cNvPicPr>
              <a:picLocks noChangeAspect="1"/>
            </p:cNvPicPr>
            <p:nvPr/>
          </p:nvPicPr>
          <p:blipFill rotWithShape="1">
            <a:blip r:embed="rId4" cstate="print">
              <a:extLst>
                <a:ext uri="{28A0092B-C50C-407E-A947-70E740481C1C}">
                  <a14:useLocalDpi xmlns:a14="http://schemas.microsoft.com/office/drawing/2010/main" val="0"/>
                </a:ext>
              </a:extLst>
            </a:blip>
            <a:srcRect l="15099" b="6533"/>
            <a:stretch/>
          </p:blipFill>
          <p:spPr>
            <a:xfrm rot="5400000">
              <a:off x="5520653" y="2573921"/>
              <a:ext cx="888999" cy="734020"/>
            </a:xfrm>
            <a:prstGeom prst="rect">
              <a:avLst/>
            </a:prstGeom>
          </p:spPr>
        </p:pic>
        <p:pic>
          <p:nvPicPr>
            <p:cNvPr id="36" name="Grafik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4762000" y="2609592"/>
              <a:ext cx="886673" cy="665005"/>
            </a:xfrm>
            <a:prstGeom prst="rect">
              <a:avLst/>
            </a:prstGeom>
          </p:spPr>
        </p:pic>
      </p:grpSp>
      <p:grpSp>
        <p:nvGrpSpPr>
          <p:cNvPr id="3" name="Gruppieren 2"/>
          <p:cNvGrpSpPr/>
          <p:nvPr/>
        </p:nvGrpSpPr>
        <p:grpSpPr>
          <a:xfrm>
            <a:off x="4063602" y="3109505"/>
            <a:ext cx="2268078" cy="743915"/>
            <a:chOff x="3180293" y="3650196"/>
            <a:chExt cx="3151387" cy="1033635"/>
          </a:xfrm>
        </p:grpSpPr>
        <p:pic>
          <p:nvPicPr>
            <p:cNvPr id="38" name="Grafik 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3051089" y="3779400"/>
              <a:ext cx="1033633" cy="775225"/>
            </a:xfrm>
            <a:prstGeom prst="rect">
              <a:avLst/>
            </a:prstGeom>
          </p:spPr>
        </p:pic>
        <p:pic>
          <p:nvPicPr>
            <p:cNvPr id="39" name="Grafik 38"/>
            <p:cNvPicPr>
              <a:picLocks noChangeAspect="1"/>
            </p:cNvPicPr>
            <p:nvPr/>
          </p:nvPicPr>
          <p:blipFill rotWithShape="1">
            <a:blip r:embed="rId7" cstate="print">
              <a:extLst>
                <a:ext uri="{28A0092B-C50C-407E-A947-70E740481C1C}">
                  <a14:useLocalDpi xmlns:a14="http://schemas.microsoft.com/office/drawing/2010/main" val="0"/>
                </a:ext>
              </a:extLst>
            </a:blip>
            <a:srcRect r="9078"/>
            <a:stretch/>
          </p:blipFill>
          <p:spPr>
            <a:xfrm rot="5400000">
              <a:off x="3925918" y="3741964"/>
              <a:ext cx="1032253" cy="851481"/>
            </a:xfrm>
            <a:prstGeom prst="rect">
              <a:avLst/>
            </a:prstGeom>
          </p:spPr>
        </p:pic>
        <p:pic>
          <p:nvPicPr>
            <p:cNvPr id="40" name="Grafik 3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66429" y="3659891"/>
              <a:ext cx="1365251" cy="1023938"/>
            </a:xfrm>
            <a:prstGeom prst="rect">
              <a:avLst/>
            </a:prstGeom>
          </p:spPr>
        </p:pic>
      </p:grpSp>
      <p:grpSp>
        <p:nvGrpSpPr>
          <p:cNvPr id="4" name="Gruppieren 3"/>
          <p:cNvGrpSpPr/>
          <p:nvPr/>
        </p:nvGrpSpPr>
        <p:grpSpPr>
          <a:xfrm>
            <a:off x="4063602" y="4571276"/>
            <a:ext cx="2297226" cy="712600"/>
            <a:chOff x="2397788" y="4864317"/>
            <a:chExt cx="3963040" cy="1229336"/>
          </a:xfrm>
        </p:grpSpPr>
        <p:pic>
          <p:nvPicPr>
            <p:cNvPr id="42" name="Grafik 41"/>
            <p:cNvPicPr>
              <a:picLocks noChangeAspect="1"/>
            </p:cNvPicPr>
            <p:nvPr/>
          </p:nvPicPr>
          <p:blipFill rotWithShape="1">
            <a:blip r:embed="rId9" cstate="print">
              <a:extLst>
                <a:ext uri="{28A0092B-C50C-407E-A947-70E740481C1C}">
                  <a14:useLocalDpi xmlns:a14="http://schemas.microsoft.com/office/drawing/2010/main" val="0"/>
                </a:ext>
              </a:extLst>
            </a:blip>
            <a:srcRect l="25463" t="4882" r="19928" b="21886"/>
            <a:stretch/>
          </p:blipFill>
          <p:spPr>
            <a:xfrm rot="5400000">
              <a:off x="3492441" y="4860764"/>
              <a:ext cx="1229334" cy="1236440"/>
            </a:xfrm>
            <a:prstGeom prst="rect">
              <a:avLst/>
            </a:prstGeom>
          </p:spPr>
        </p:pic>
        <p:pic>
          <p:nvPicPr>
            <p:cNvPr id="43" name="Grafik 42"/>
            <p:cNvPicPr>
              <a:picLocks noChangeAspect="1"/>
            </p:cNvPicPr>
            <p:nvPr/>
          </p:nvPicPr>
          <p:blipFill rotWithShape="1">
            <a:blip r:embed="rId10" cstate="print">
              <a:extLst>
                <a:ext uri="{28A0092B-C50C-407E-A947-70E740481C1C}">
                  <a14:useLocalDpi xmlns:a14="http://schemas.microsoft.com/office/drawing/2010/main" val="0"/>
                </a:ext>
              </a:extLst>
            </a:blip>
            <a:srcRect t="10047" r="20762" b="4231"/>
            <a:stretch/>
          </p:blipFill>
          <p:spPr>
            <a:xfrm rot="5400000">
              <a:off x="2281842" y="4980264"/>
              <a:ext cx="1229335" cy="997444"/>
            </a:xfrm>
            <a:prstGeom prst="rect">
              <a:avLst/>
            </a:prstGeom>
          </p:spPr>
        </p:pic>
        <p:pic>
          <p:nvPicPr>
            <p:cNvPr id="44" name="Grafik 43"/>
            <p:cNvPicPr>
              <a:picLocks noChangeAspect="1"/>
            </p:cNvPicPr>
            <p:nvPr/>
          </p:nvPicPr>
          <p:blipFill rotWithShape="1">
            <a:blip r:embed="rId11" cstate="print">
              <a:extLst>
                <a:ext uri="{28A0092B-C50C-407E-A947-70E740481C1C}">
                  <a14:useLocalDpi xmlns:a14="http://schemas.microsoft.com/office/drawing/2010/main" val="0"/>
                </a:ext>
              </a:extLst>
            </a:blip>
            <a:srcRect r="-1754" b="21052"/>
            <a:stretch/>
          </p:blipFill>
          <p:spPr>
            <a:xfrm>
              <a:off x="4783912" y="4870181"/>
              <a:ext cx="1576916" cy="1223470"/>
            </a:xfrm>
            <a:prstGeom prst="rect">
              <a:avLst/>
            </a:prstGeom>
          </p:spPr>
        </p:pic>
      </p:grpSp>
      <p:sp>
        <p:nvSpPr>
          <p:cNvPr id="41" name="Shape 50">
            <a:extLst>
              <a:ext uri="{FF2B5EF4-FFF2-40B4-BE49-F238E27FC236}">
                <a16:creationId xmlns:a16="http://schemas.microsoft.com/office/drawing/2014/main" id="{A13193A7-5595-478D-9E0F-1920C4A65D9D}"/>
              </a:ext>
            </a:extLst>
          </p:cNvPr>
          <p:cNvSpPr>
            <a:spLocks noGrp="1"/>
          </p:cNvSpPr>
          <p:nvPr>
            <p:ph type="title"/>
          </p:nvPr>
        </p:nvSpPr>
        <p:spPr>
          <a:xfrm>
            <a:off x="871935" y="568324"/>
            <a:ext cx="2881511" cy="485775"/>
          </a:xfrm>
          <a:prstGeom prst="rect">
            <a:avLst/>
          </a:prstGeom>
          <a:effectLst/>
        </p:spPr>
        <p:txBody>
          <a:bodyPr>
            <a:normAutofit/>
          </a:bodyPr>
          <a:lstStyle/>
          <a:p>
            <a:pPr algn="ctr">
              <a:defRPr sz="2000"/>
            </a:pPr>
            <a:r>
              <a:rPr lang="de-DE" dirty="0"/>
              <a:t>5   Datenaufnahme</a:t>
            </a:r>
            <a:endParaRPr dirty="0"/>
          </a:p>
        </p:txBody>
      </p:sp>
      <p:sp>
        <p:nvSpPr>
          <p:cNvPr id="31" name="Shape 50">
            <a:extLst>
              <a:ext uri="{FF2B5EF4-FFF2-40B4-BE49-F238E27FC236}">
                <a16:creationId xmlns:a16="http://schemas.microsoft.com/office/drawing/2014/main" id="{D09D1444-A499-4A7A-A0D5-391600A23F86}"/>
              </a:ext>
            </a:extLst>
          </p:cNvPr>
          <p:cNvSpPr txBox="1">
            <a:spLocks/>
          </p:cNvSpPr>
          <p:nvPr/>
        </p:nvSpPr>
        <p:spPr>
          <a:xfrm>
            <a:off x="871934" y="1155698"/>
            <a:ext cx="2881511" cy="485775"/>
          </a:xfrm>
          <a:prstGeom prst="rect">
            <a:avLst/>
          </a:prstGeom>
          <a:ln w="12700">
            <a:miter lim="400000"/>
          </a:ln>
          <a:effectLst/>
          <a:extLst>
            <a:ext uri="{C572A759-6A51-4108-AA02-DFA0A04FC94B}">
              <ma14:wrappingTextBoxFlag xmlns:ma14="http://schemas.microsoft.com/office/mac/drawingml/2011/main" xmlns="" val="1"/>
            </a:ext>
          </a:extLst>
        </p:spPr>
        <p:txBody>
          <a:bodyPr lIns="45719" rIns="45719" anchor="b">
            <a:normAutofit/>
          </a:bodyPr>
          <a:lstStyle>
            <a:lvl1pPr marL="0" marR="0" indent="0" algn="ctr" defTabSz="342900" rtl="0" latinLnBrk="0">
              <a:lnSpc>
                <a:spcPct val="100000"/>
              </a:lnSpc>
              <a:spcBef>
                <a:spcPts val="0"/>
              </a:spcBef>
              <a:spcAft>
                <a:spcPts val="0"/>
              </a:spcAft>
              <a:buClrTx/>
              <a:buSzTx/>
              <a:buFontTx/>
              <a:buNone/>
              <a:tabLst/>
              <a:defRPr sz="2000" b="1" i="0" u="none" strike="noStrike" cap="none" spc="0" baseline="0">
                <a:ln>
                  <a:noFill/>
                </a:ln>
                <a:solidFill>
                  <a:srgbClr val="FFFFFF"/>
                </a:solidFill>
                <a:uFillTx/>
                <a:latin typeface="+mj-lt"/>
                <a:ea typeface="+mj-ea"/>
                <a:cs typeface="+mj-cs"/>
                <a:sym typeface="Century Gothic"/>
              </a:defRPr>
            </a:lvl1pPr>
            <a:lvl2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2pPr>
            <a:lvl3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3pPr>
            <a:lvl4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4pPr>
            <a:lvl5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5pPr>
            <a:lvl6pPr marL="0" marR="0" indent="3429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6pPr>
            <a:lvl7pPr marL="0" marR="0" indent="6858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7pPr>
            <a:lvl8pPr marL="0" marR="0" indent="10287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8pPr>
            <a:lvl9pPr marL="0" marR="0" indent="13716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9pPr>
          </a:lstStyle>
          <a:p>
            <a:pPr hangingPunct="1">
              <a:defRPr sz="2000"/>
            </a:pPr>
            <a:r>
              <a:rPr lang="de-DE" sz="1600" dirty="0"/>
              <a:t>5.2 Gebäude von außen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46">
            <a:extLst>
              <a:ext uri="{FF2B5EF4-FFF2-40B4-BE49-F238E27FC236}">
                <a16:creationId xmlns:a16="http://schemas.microsoft.com/office/drawing/2014/main" id="{42D945C7-58AF-444C-ACDA-36E238E508CA}"/>
              </a:ext>
            </a:extLst>
          </p:cNvPr>
          <p:cNvSpPr>
            <a:spLocks noGrp="1"/>
          </p:cNvSpPr>
          <p:nvPr>
            <p:ph type="title"/>
          </p:nvPr>
        </p:nvSpPr>
        <p:spPr>
          <a:xfrm>
            <a:off x="973394" y="555624"/>
            <a:ext cx="2780052" cy="485775"/>
          </a:xfrm>
          <a:prstGeom prst="rect">
            <a:avLst/>
          </a:prstGeom>
          <a:effectLst/>
        </p:spPr>
        <p:txBody>
          <a:bodyPr>
            <a:normAutofit/>
          </a:bodyPr>
          <a:lstStyle/>
          <a:p>
            <a:pPr algn="l">
              <a:defRPr sz="2000"/>
            </a:pPr>
            <a:r>
              <a:rPr lang="de-DE" sz="1600" dirty="0"/>
              <a:t>Inhaltsverzeichnis</a:t>
            </a:r>
            <a:endParaRPr sz="1600" dirty="0"/>
          </a:p>
        </p:txBody>
      </p:sp>
      <p:graphicFrame>
        <p:nvGraphicFramePr>
          <p:cNvPr id="3" name="Tabelle 2">
            <a:extLst>
              <a:ext uri="{FF2B5EF4-FFF2-40B4-BE49-F238E27FC236}">
                <a16:creationId xmlns:a16="http://schemas.microsoft.com/office/drawing/2014/main" id="{796F9EC8-417A-42AA-9B5F-578E323AE07F}"/>
              </a:ext>
            </a:extLst>
          </p:cNvPr>
          <p:cNvGraphicFramePr>
            <a:graphicFrameLocks noGrp="1"/>
          </p:cNvGraphicFramePr>
          <p:nvPr>
            <p:extLst>
              <p:ext uri="{D42A27DB-BD31-4B8C-83A1-F6EECF244321}">
                <p14:modId xmlns:p14="http://schemas.microsoft.com/office/powerpoint/2010/main" val="1190255122"/>
              </p:ext>
            </p:extLst>
          </p:nvPr>
        </p:nvGraphicFramePr>
        <p:xfrm>
          <a:off x="871935" y="1861695"/>
          <a:ext cx="6374440" cy="4443095"/>
        </p:xfrm>
        <a:graphic>
          <a:graphicData uri="http://schemas.openxmlformats.org/drawingml/2006/table">
            <a:tbl>
              <a:tblPr firstRow="1" bandRow="1">
                <a:tableStyleId>{5940675A-B579-460E-94D1-54222C63F5DA}</a:tableStyleId>
              </a:tblPr>
              <a:tblGrid>
                <a:gridCol w="2943606">
                  <a:extLst>
                    <a:ext uri="{9D8B030D-6E8A-4147-A177-3AD203B41FA5}">
                      <a16:colId xmlns:a16="http://schemas.microsoft.com/office/drawing/2014/main" val="1332513709"/>
                    </a:ext>
                  </a:extLst>
                </a:gridCol>
                <a:gridCol w="2930060">
                  <a:extLst>
                    <a:ext uri="{9D8B030D-6E8A-4147-A177-3AD203B41FA5}">
                      <a16:colId xmlns:a16="http://schemas.microsoft.com/office/drawing/2014/main" val="1091998188"/>
                    </a:ext>
                  </a:extLst>
                </a:gridCol>
                <a:gridCol w="500774">
                  <a:extLst>
                    <a:ext uri="{9D8B030D-6E8A-4147-A177-3AD203B41FA5}">
                      <a16:colId xmlns:a16="http://schemas.microsoft.com/office/drawing/2014/main" val="2288994157"/>
                    </a:ext>
                  </a:extLst>
                </a:gridCol>
              </a:tblGrid>
              <a:tr h="370840">
                <a:tc>
                  <a:txBody>
                    <a:bodyPr/>
                    <a:lstStyle/>
                    <a:p>
                      <a:pPr marL="0" indent="0" algn="l">
                        <a:buNone/>
                      </a:pPr>
                      <a:r>
                        <a:rPr lang="de-DE" dirty="0">
                          <a:solidFill>
                            <a:srgbClr val="020202"/>
                          </a:solidFill>
                          <a:latin typeface="+mj-lt"/>
                        </a:rPr>
                        <a:t>1. Vorwort</a:t>
                      </a:r>
                    </a:p>
                  </a:txBody>
                  <a:tcPr/>
                </a:tc>
                <a:tc>
                  <a:txBody>
                    <a:bodyPr/>
                    <a:lstStyle/>
                    <a:p>
                      <a:r>
                        <a:rPr lang="de-DE" dirty="0">
                          <a:solidFill>
                            <a:srgbClr val="020202"/>
                          </a:solidFill>
                          <a:latin typeface="+mj-lt"/>
                        </a:rPr>
                        <a:t>............................................</a:t>
                      </a:r>
                    </a:p>
                  </a:txBody>
                  <a:tcPr/>
                </a:tc>
                <a:tc>
                  <a:txBody>
                    <a:bodyPr/>
                    <a:lstStyle/>
                    <a:p>
                      <a:r>
                        <a:rPr lang="de-DE" dirty="0">
                          <a:solidFill>
                            <a:srgbClr val="020202"/>
                          </a:solidFill>
                          <a:latin typeface="+mj-lt"/>
                        </a:rPr>
                        <a:t>2</a:t>
                      </a:r>
                    </a:p>
                  </a:txBody>
                  <a:tcPr/>
                </a:tc>
                <a:extLst>
                  <a:ext uri="{0D108BD9-81ED-4DB2-BD59-A6C34878D82A}">
                    <a16:rowId xmlns:a16="http://schemas.microsoft.com/office/drawing/2014/main" val="2582227592"/>
                  </a:ext>
                </a:extLst>
              </a:tr>
              <a:tr h="370840">
                <a:tc>
                  <a:txBody>
                    <a:bodyPr/>
                    <a:lstStyle/>
                    <a:p>
                      <a:pPr marL="0" marR="0" indent="0" algn="l" defTabSz="342900" rtl="0" latinLnBrk="0">
                        <a:lnSpc>
                          <a:spcPct val="100000"/>
                        </a:lnSpc>
                        <a:spcBef>
                          <a:spcPts val="0"/>
                        </a:spcBef>
                        <a:spcAft>
                          <a:spcPts val="0"/>
                        </a:spcAft>
                        <a:buClrTx/>
                        <a:buSzTx/>
                        <a:buFontTx/>
                        <a:buNone/>
                        <a:tabLst/>
                      </a:pPr>
                      <a:r>
                        <a:rPr lang="de-DE" sz="1500" b="0" i="0" u="none" strike="noStrike" cap="none" spc="0" baseline="0" dirty="0">
                          <a:ln>
                            <a:noFill/>
                          </a:ln>
                          <a:solidFill>
                            <a:srgbClr val="020202"/>
                          </a:solidFill>
                          <a:uFillTx/>
                          <a:latin typeface="+mj-lt"/>
                          <a:ea typeface="+mn-ea"/>
                          <a:cs typeface="+mn-cs"/>
                          <a:sym typeface="Century Gothic"/>
                        </a:rPr>
                        <a:t>2. Verwendungszweck</a:t>
                      </a:r>
                    </a:p>
                  </a:txBody>
                  <a:tcPr/>
                </a:tc>
                <a:tc>
                  <a:txBody>
                    <a:bodyPr/>
                    <a:lstStyle/>
                    <a:p>
                      <a:r>
                        <a:rPr lang="de-DE" dirty="0">
                          <a:solidFill>
                            <a:srgbClr val="020202"/>
                          </a:solidFill>
                          <a:latin typeface="+mj-lt"/>
                        </a:rPr>
                        <a:t>............................................</a:t>
                      </a:r>
                    </a:p>
                  </a:txBody>
                  <a:tcPr/>
                </a:tc>
                <a:tc>
                  <a:txBody>
                    <a:bodyPr/>
                    <a:lstStyle/>
                    <a:p>
                      <a:r>
                        <a:rPr lang="de-DE" dirty="0">
                          <a:solidFill>
                            <a:srgbClr val="020202"/>
                          </a:solidFill>
                          <a:latin typeface="+mj-lt"/>
                        </a:rPr>
                        <a:t>3</a:t>
                      </a:r>
                    </a:p>
                  </a:txBody>
                  <a:tcPr/>
                </a:tc>
                <a:extLst>
                  <a:ext uri="{0D108BD9-81ED-4DB2-BD59-A6C34878D82A}">
                    <a16:rowId xmlns:a16="http://schemas.microsoft.com/office/drawing/2014/main" val="3855791669"/>
                  </a:ext>
                </a:extLst>
              </a:tr>
              <a:tr h="370840">
                <a:tc>
                  <a:txBody>
                    <a:bodyPr/>
                    <a:lstStyle/>
                    <a:p>
                      <a:pPr marL="0" marR="0" indent="0" algn="l" defTabSz="342900" rtl="0" latinLnBrk="0">
                        <a:lnSpc>
                          <a:spcPct val="100000"/>
                        </a:lnSpc>
                        <a:spcBef>
                          <a:spcPts val="0"/>
                        </a:spcBef>
                        <a:spcAft>
                          <a:spcPts val="0"/>
                        </a:spcAft>
                        <a:buClrTx/>
                        <a:buSzTx/>
                        <a:buFontTx/>
                        <a:buNone/>
                        <a:tabLst/>
                      </a:pPr>
                      <a:r>
                        <a:rPr lang="de-DE" sz="1500" b="0" i="0" u="none" strike="noStrike" cap="none" spc="0" baseline="0" dirty="0">
                          <a:ln>
                            <a:noFill/>
                          </a:ln>
                          <a:solidFill>
                            <a:srgbClr val="020202"/>
                          </a:solidFill>
                          <a:uFillTx/>
                          <a:latin typeface="+mj-lt"/>
                          <a:ea typeface="+mn-ea"/>
                          <a:cs typeface="+mn-cs"/>
                          <a:sym typeface="Century Gothic"/>
                        </a:rPr>
                        <a:t>3. Vorbereitung des Tools</a:t>
                      </a:r>
                      <a:endParaRPr lang="de-DE" dirty="0">
                        <a:solidFill>
                          <a:srgbClr val="020202"/>
                        </a:solidFill>
                        <a:latin typeface="+mj-lt"/>
                      </a:endParaRPr>
                    </a:p>
                    <a:p>
                      <a:pPr algn="l">
                        <a:lnSpc>
                          <a:spcPct val="200000"/>
                        </a:lnSpc>
                      </a:pPr>
                      <a:r>
                        <a:rPr lang="de-DE" dirty="0">
                          <a:solidFill>
                            <a:srgbClr val="020202"/>
                          </a:solidFill>
                          <a:latin typeface="+mj-lt"/>
                        </a:rPr>
                        <a:t>4. Vorbereitung – optional</a:t>
                      </a:r>
                    </a:p>
                  </a:txBody>
                  <a:tcPr/>
                </a:tc>
                <a:tc>
                  <a:txBody>
                    <a:bodyPr/>
                    <a:lstStyle/>
                    <a:p>
                      <a:pPr>
                        <a:lnSpc>
                          <a:spcPct val="150000"/>
                        </a:lnSpc>
                      </a:pPr>
                      <a:r>
                        <a:rPr lang="de-DE" dirty="0">
                          <a:solidFill>
                            <a:srgbClr val="020202"/>
                          </a:solidFill>
                          <a:latin typeface="+mj-lt"/>
                        </a:rPr>
                        <a:t>............................................</a:t>
                      </a:r>
                      <a:r>
                        <a:rPr lang="de-DE" sz="1500" b="0" i="0" u="none" strike="noStrike" cap="none" spc="0" baseline="0" dirty="0">
                          <a:ln>
                            <a:noFill/>
                          </a:ln>
                          <a:solidFill>
                            <a:srgbClr val="020202"/>
                          </a:solidFill>
                          <a:uFillTx/>
                          <a:latin typeface="+mn-lt"/>
                          <a:ea typeface="+mn-ea"/>
                          <a:cs typeface="+mn-cs"/>
                          <a:sym typeface="Century Gothic"/>
                        </a:rPr>
                        <a:t> ............................................</a:t>
                      </a:r>
                      <a:endParaRPr lang="de-DE" dirty="0">
                        <a:solidFill>
                          <a:srgbClr val="020202"/>
                        </a:solidFill>
                        <a:latin typeface="+mj-lt"/>
                      </a:endParaRPr>
                    </a:p>
                  </a:txBody>
                  <a:tcPr/>
                </a:tc>
                <a:tc>
                  <a:txBody>
                    <a:bodyPr/>
                    <a:lstStyle/>
                    <a:p>
                      <a:r>
                        <a:rPr lang="de-DE" dirty="0">
                          <a:solidFill>
                            <a:srgbClr val="020202"/>
                          </a:solidFill>
                          <a:latin typeface="+mj-lt"/>
                        </a:rPr>
                        <a:t>4</a:t>
                      </a:r>
                    </a:p>
                    <a:p>
                      <a:pPr>
                        <a:lnSpc>
                          <a:spcPct val="200000"/>
                        </a:lnSpc>
                      </a:pPr>
                      <a:r>
                        <a:rPr lang="de-DE" dirty="0">
                          <a:solidFill>
                            <a:srgbClr val="020202"/>
                          </a:solidFill>
                          <a:latin typeface="+mj-lt"/>
                        </a:rPr>
                        <a:t>6</a:t>
                      </a:r>
                    </a:p>
                  </a:txBody>
                  <a:tcPr/>
                </a:tc>
                <a:extLst>
                  <a:ext uri="{0D108BD9-81ED-4DB2-BD59-A6C34878D82A}">
                    <a16:rowId xmlns:a16="http://schemas.microsoft.com/office/drawing/2014/main" val="4141330631"/>
                  </a:ext>
                </a:extLst>
              </a:tr>
              <a:tr h="370840">
                <a:tc>
                  <a:txBody>
                    <a:bodyPr/>
                    <a:lstStyle/>
                    <a:p>
                      <a:pPr algn="l"/>
                      <a:r>
                        <a:rPr lang="de-DE" dirty="0">
                          <a:solidFill>
                            <a:srgbClr val="020202"/>
                          </a:solidFill>
                          <a:latin typeface="+mj-lt"/>
                        </a:rPr>
                        <a:t>5. Datenaufnahme</a:t>
                      </a:r>
                    </a:p>
                  </a:txBody>
                  <a:tcPr/>
                </a:tc>
                <a:tc>
                  <a:txBody>
                    <a:bodyPr/>
                    <a:lstStyle/>
                    <a:p>
                      <a:r>
                        <a:rPr lang="de-DE" dirty="0">
                          <a:solidFill>
                            <a:srgbClr val="020202"/>
                          </a:solidFill>
                          <a:latin typeface="+mj-lt"/>
                        </a:rPr>
                        <a:t>............................................</a:t>
                      </a:r>
                    </a:p>
                  </a:txBody>
                  <a:tcPr/>
                </a:tc>
                <a:tc>
                  <a:txBody>
                    <a:bodyPr/>
                    <a:lstStyle/>
                    <a:p>
                      <a:r>
                        <a:rPr lang="de-DE" dirty="0">
                          <a:solidFill>
                            <a:srgbClr val="020202"/>
                          </a:solidFill>
                          <a:latin typeface="+mj-lt"/>
                        </a:rPr>
                        <a:t>7</a:t>
                      </a:r>
                    </a:p>
                  </a:txBody>
                  <a:tcPr/>
                </a:tc>
                <a:extLst>
                  <a:ext uri="{0D108BD9-81ED-4DB2-BD59-A6C34878D82A}">
                    <a16:rowId xmlns:a16="http://schemas.microsoft.com/office/drawing/2014/main" val="4028642225"/>
                  </a:ext>
                </a:extLst>
              </a:tr>
              <a:tr h="370840">
                <a:tc>
                  <a:txBody>
                    <a:bodyPr/>
                    <a:lstStyle/>
                    <a:p>
                      <a:pPr algn="l" defTabSz="338138"/>
                      <a:r>
                        <a:rPr lang="de-DE" sz="1500" b="0" i="0" u="none" strike="noStrike" cap="none" spc="0" baseline="0" dirty="0">
                          <a:ln>
                            <a:noFill/>
                          </a:ln>
                          <a:solidFill>
                            <a:srgbClr val="020202"/>
                          </a:solidFill>
                          <a:uFillTx/>
                          <a:latin typeface="+mj-lt"/>
                          <a:ea typeface="+mn-ea"/>
                          <a:cs typeface="+mn-cs"/>
                          <a:sym typeface="Century Gothic"/>
                        </a:rPr>
                        <a:t>         5.1 Grundlegendes</a:t>
                      </a:r>
                    </a:p>
                  </a:txBody>
                  <a:tcPr/>
                </a:tc>
                <a:tc>
                  <a:txBody>
                    <a:bodyPr/>
                    <a:lstStyle/>
                    <a:p>
                      <a:r>
                        <a:rPr lang="de-DE" dirty="0">
                          <a:solidFill>
                            <a:srgbClr val="020202"/>
                          </a:solidFill>
                          <a:latin typeface="+mj-lt"/>
                        </a:rPr>
                        <a:t>............................................</a:t>
                      </a:r>
                    </a:p>
                  </a:txBody>
                  <a:tcPr/>
                </a:tc>
                <a:tc>
                  <a:txBody>
                    <a:bodyPr/>
                    <a:lstStyle/>
                    <a:p>
                      <a:r>
                        <a:rPr lang="de-DE" dirty="0">
                          <a:solidFill>
                            <a:srgbClr val="020202"/>
                          </a:solidFill>
                          <a:latin typeface="+mj-lt"/>
                        </a:rPr>
                        <a:t>7</a:t>
                      </a:r>
                    </a:p>
                  </a:txBody>
                  <a:tcPr/>
                </a:tc>
                <a:extLst>
                  <a:ext uri="{0D108BD9-81ED-4DB2-BD59-A6C34878D82A}">
                    <a16:rowId xmlns:a16="http://schemas.microsoft.com/office/drawing/2014/main" val="2551798629"/>
                  </a:ext>
                </a:extLst>
              </a:tr>
              <a:tr h="370840">
                <a:tc>
                  <a:txBody>
                    <a:bodyPr/>
                    <a:lstStyle/>
                    <a:p>
                      <a:pPr algn="l"/>
                      <a:r>
                        <a:rPr lang="de-DE" sz="1500" b="0" i="0" u="none" strike="noStrike" cap="none" spc="0" baseline="0" dirty="0">
                          <a:ln>
                            <a:noFill/>
                          </a:ln>
                          <a:solidFill>
                            <a:srgbClr val="020202"/>
                          </a:solidFill>
                          <a:uFillTx/>
                          <a:latin typeface="+mj-lt"/>
                          <a:ea typeface="+mn-ea"/>
                          <a:cs typeface="+mn-cs"/>
                          <a:sym typeface="Century Gothic"/>
                        </a:rPr>
                        <a:t>         5.2 Gebäude von außen</a:t>
                      </a:r>
                    </a:p>
                  </a:txBody>
                  <a:tcPr/>
                </a:tc>
                <a:tc>
                  <a:txBody>
                    <a:bodyPr/>
                    <a:lstStyle/>
                    <a:p>
                      <a:r>
                        <a:rPr lang="de-DE" dirty="0">
                          <a:solidFill>
                            <a:srgbClr val="020202"/>
                          </a:solidFill>
                          <a:latin typeface="+mj-lt"/>
                        </a:rPr>
                        <a:t>............................................</a:t>
                      </a:r>
                    </a:p>
                  </a:txBody>
                  <a:tcPr/>
                </a:tc>
                <a:tc>
                  <a:txBody>
                    <a:bodyPr/>
                    <a:lstStyle/>
                    <a:p>
                      <a:r>
                        <a:rPr lang="de-DE" dirty="0">
                          <a:solidFill>
                            <a:srgbClr val="020202"/>
                          </a:solidFill>
                          <a:latin typeface="+mj-lt"/>
                        </a:rPr>
                        <a:t>12</a:t>
                      </a:r>
                    </a:p>
                  </a:txBody>
                  <a:tcPr/>
                </a:tc>
                <a:extLst>
                  <a:ext uri="{0D108BD9-81ED-4DB2-BD59-A6C34878D82A}">
                    <a16:rowId xmlns:a16="http://schemas.microsoft.com/office/drawing/2014/main" val="3065530603"/>
                  </a:ext>
                </a:extLst>
              </a:tr>
              <a:tr h="370840">
                <a:tc>
                  <a:txBody>
                    <a:bodyPr/>
                    <a:lstStyle/>
                    <a:p>
                      <a:pPr algn="l"/>
                      <a:r>
                        <a:rPr lang="de-DE" sz="1500" b="0" i="0" u="none" strike="noStrike" cap="none" spc="0" baseline="0" dirty="0">
                          <a:ln>
                            <a:noFill/>
                          </a:ln>
                          <a:solidFill>
                            <a:srgbClr val="020202"/>
                          </a:solidFill>
                          <a:uFillTx/>
                          <a:latin typeface="+mj-lt"/>
                          <a:ea typeface="+mn-ea"/>
                          <a:cs typeface="+mn-cs"/>
                          <a:sym typeface="Century Gothic"/>
                        </a:rPr>
                        <a:t>         5.3 Anlagentechnik</a:t>
                      </a:r>
                    </a:p>
                  </a:txBody>
                  <a:tcPr/>
                </a:tc>
                <a:tc>
                  <a:txBody>
                    <a:bodyPr/>
                    <a:lstStyle/>
                    <a:p>
                      <a:r>
                        <a:rPr lang="de-DE" dirty="0">
                          <a:solidFill>
                            <a:srgbClr val="020202"/>
                          </a:solidFill>
                          <a:latin typeface="+mj-lt"/>
                        </a:rPr>
                        <a:t>............................................</a:t>
                      </a:r>
                    </a:p>
                  </a:txBody>
                  <a:tcPr/>
                </a:tc>
                <a:tc>
                  <a:txBody>
                    <a:bodyPr/>
                    <a:lstStyle/>
                    <a:p>
                      <a:r>
                        <a:rPr lang="de-DE" dirty="0">
                          <a:solidFill>
                            <a:srgbClr val="020202"/>
                          </a:solidFill>
                          <a:latin typeface="+mj-lt"/>
                        </a:rPr>
                        <a:t>34</a:t>
                      </a:r>
                    </a:p>
                  </a:txBody>
                  <a:tcPr/>
                </a:tc>
                <a:extLst>
                  <a:ext uri="{0D108BD9-81ED-4DB2-BD59-A6C34878D82A}">
                    <a16:rowId xmlns:a16="http://schemas.microsoft.com/office/drawing/2014/main" val="4287320974"/>
                  </a:ext>
                </a:extLst>
              </a:tr>
              <a:tr h="370840">
                <a:tc>
                  <a:txBody>
                    <a:bodyPr/>
                    <a:lstStyle/>
                    <a:p>
                      <a:pPr algn="l"/>
                      <a:r>
                        <a:rPr lang="de-DE" sz="1500" b="0" i="0" u="none" strike="noStrike" cap="none" spc="0" baseline="0" dirty="0">
                          <a:ln>
                            <a:noFill/>
                          </a:ln>
                          <a:solidFill>
                            <a:srgbClr val="020202"/>
                          </a:solidFill>
                          <a:uFillTx/>
                          <a:latin typeface="+mj-lt"/>
                          <a:ea typeface="+mn-ea"/>
                          <a:cs typeface="+mn-cs"/>
                          <a:sym typeface="Century Gothic"/>
                        </a:rPr>
                        <a:t>         5.4 Sozialstruktur</a:t>
                      </a:r>
                    </a:p>
                  </a:txBody>
                  <a:tcPr/>
                </a:tc>
                <a:tc>
                  <a:txBody>
                    <a:bodyPr/>
                    <a:lstStyle/>
                    <a:p>
                      <a:r>
                        <a:rPr lang="de-DE" dirty="0">
                          <a:solidFill>
                            <a:srgbClr val="020202"/>
                          </a:solidFill>
                          <a:latin typeface="+mj-lt"/>
                        </a:rPr>
                        <a:t>............................................</a:t>
                      </a:r>
                    </a:p>
                  </a:txBody>
                  <a:tcPr/>
                </a:tc>
                <a:tc>
                  <a:txBody>
                    <a:bodyPr/>
                    <a:lstStyle/>
                    <a:p>
                      <a:r>
                        <a:rPr lang="de-DE" dirty="0">
                          <a:solidFill>
                            <a:srgbClr val="020202"/>
                          </a:solidFill>
                          <a:latin typeface="+mj-lt"/>
                        </a:rPr>
                        <a:t>35</a:t>
                      </a:r>
                    </a:p>
                  </a:txBody>
                  <a:tcPr/>
                </a:tc>
                <a:extLst>
                  <a:ext uri="{0D108BD9-81ED-4DB2-BD59-A6C34878D82A}">
                    <a16:rowId xmlns:a16="http://schemas.microsoft.com/office/drawing/2014/main" val="2421004421"/>
                  </a:ext>
                </a:extLst>
              </a:tr>
              <a:tr h="370840">
                <a:tc>
                  <a:txBody>
                    <a:bodyPr/>
                    <a:lstStyle/>
                    <a:p>
                      <a:pPr algn="l"/>
                      <a:r>
                        <a:rPr lang="de-DE" dirty="0">
                          <a:solidFill>
                            <a:srgbClr val="020202"/>
                          </a:solidFill>
                          <a:latin typeface="+mj-lt"/>
                        </a:rPr>
                        <a:t>5. Nachbearbeitung</a:t>
                      </a:r>
                    </a:p>
                  </a:txBody>
                  <a:tcPr/>
                </a:tc>
                <a:tc>
                  <a:txBody>
                    <a:bodyPr/>
                    <a:lstStyle/>
                    <a:p>
                      <a:r>
                        <a:rPr lang="de-DE" dirty="0">
                          <a:solidFill>
                            <a:srgbClr val="020202"/>
                          </a:solidFill>
                          <a:latin typeface="+mj-lt"/>
                        </a:rPr>
                        <a:t>............................................</a:t>
                      </a:r>
                    </a:p>
                  </a:txBody>
                  <a:tcPr/>
                </a:tc>
                <a:tc>
                  <a:txBody>
                    <a:bodyPr/>
                    <a:lstStyle/>
                    <a:p>
                      <a:r>
                        <a:rPr lang="de-DE" dirty="0">
                          <a:solidFill>
                            <a:srgbClr val="020202"/>
                          </a:solidFill>
                          <a:latin typeface="+mj-lt"/>
                        </a:rPr>
                        <a:t>36</a:t>
                      </a:r>
                    </a:p>
                  </a:txBody>
                  <a:tcPr/>
                </a:tc>
                <a:extLst>
                  <a:ext uri="{0D108BD9-81ED-4DB2-BD59-A6C34878D82A}">
                    <a16:rowId xmlns:a16="http://schemas.microsoft.com/office/drawing/2014/main" val="1909270789"/>
                  </a:ext>
                </a:extLst>
              </a:tr>
              <a:tr h="370840">
                <a:tc>
                  <a:txBody>
                    <a:bodyPr/>
                    <a:lstStyle/>
                    <a:p>
                      <a:pPr algn="l"/>
                      <a:r>
                        <a:rPr lang="de-DE" dirty="0">
                          <a:solidFill>
                            <a:srgbClr val="020202"/>
                          </a:solidFill>
                          <a:latin typeface="+mj-lt"/>
                        </a:rPr>
                        <a:t>Bildquellen</a:t>
                      </a:r>
                    </a:p>
                  </a:txBody>
                  <a:tcPr/>
                </a:tc>
                <a:tc>
                  <a:txBody>
                    <a:bodyPr/>
                    <a:lstStyle/>
                    <a:p>
                      <a:r>
                        <a:rPr lang="de-DE" dirty="0">
                          <a:solidFill>
                            <a:srgbClr val="020202"/>
                          </a:solidFill>
                          <a:latin typeface="+mj-lt"/>
                        </a:rPr>
                        <a:t>............................................</a:t>
                      </a:r>
                    </a:p>
                  </a:txBody>
                  <a:tcPr/>
                </a:tc>
                <a:tc>
                  <a:txBody>
                    <a:bodyPr/>
                    <a:lstStyle/>
                    <a:p>
                      <a:r>
                        <a:rPr lang="de-DE" dirty="0">
                          <a:solidFill>
                            <a:srgbClr val="020202"/>
                          </a:solidFill>
                          <a:latin typeface="+mj-lt"/>
                        </a:rPr>
                        <a:t>37</a:t>
                      </a:r>
                    </a:p>
                  </a:txBody>
                  <a:tcPr/>
                </a:tc>
                <a:extLst>
                  <a:ext uri="{0D108BD9-81ED-4DB2-BD59-A6C34878D82A}">
                    <a16:rowId xmlns:a16="http://schemas.microsoft.com/office/drawing/2014/main" val="1936141938"/>
                  </a:ext>
                </a:extLst>
              </a:tr>
              <a:tr h="370840">
                <a:tc>
                  <a:txBody>
                    <a:bodyPr/>
                    <a:lstStyle/>
                    <a:p>
                      <a:pPr algn="l"/>
                      <a:r>
                        <a:rPr lang="de-DE" dirty="0">
                          <a:solidFill>
                            <a:srgbClr val="020202"/>
                          </a:solidFill>
                          <a:latin typeface="+mj-lt"/>
                        </a:rPr>
                        <a:t>Impressum</a:t>
                      </a:r>
                    </a:p>
                  </a:txBody>
                  <a:tcPr/>
                </a:tc>
                <a:tc>
                  <a:txBody>
                    <a:bodyPr/>
                    <a:lstStyle/>
                    <a:p>
                      <a:r>
                        <a:rPr lang="de-DE" dirty="0">
                          <a:solidFill>
                            <a:srgbClr val="020202"/>
                          </a:solidFill>
                          <a:latin typeface="+mj-lt"/>
                        </a:rPr>
                        <a:t>............................................</a:t>
                      </a:r>
                    </a:p>
                  </a:txBody>
                  <a:tcPr/>
                </a:tc>
                <a:tc>
                  <a:txBody>
                    <a:bodyPr/>
                    <a:lstStyle/>
                    <a:p>
                      <a:r>
                        <a:rPr lang="de-DE" dirty="0">
                          <a:solidFill>
                            <a:srgbClr val="020202"/>
                          </a:solidFill>
                          <a:latin typeface="+mj-lt"/>
                        </a:rPr>
                        <a:t>38</a:t>
                      </a:r>
                    </a:p>
                  </a:txBody>
                  <a:tcPr/>
                </a:tc>
                <a:extLst>
                  <a:ext uri="{0D108BD9-81ED-4DB2-BD59-A6C34878D82A}">
                    <a16:rowId xmlns:a16="http://schemas.microsoft.com/office/drawing/2014/main" val="3318347932"/>
                  </a:ext>
                </a:extLst>
              </a:tr>
            </a:tbl>
          </a:graphicData>
        </a:graphic>
      </p:graphicFrame>
      <p:sp>
        <p:nvSpPr>
          <p:cNvPr id="6" name="Textfeld 5">
            <a:extLst>
              <a:ext uri="{FF2B5EF4-FFF2-40B4-BE49-F238E27FC236}">
                <a16:creationId xmlns:a16="http://schemas.microsoft.com/office/drawing/2014/main" id="{CD2FD916-F70C-4AD3-B7E2-5FB9A3B71EE8}"/>
              </a:ext>
            </a:extLst>
          </p:cNvPr>
          <p:cNvSpPr txBox="1"/>
          <p:nvPr/>
        </p:nvSpPr>
        <p:spPr>
          <a:xfrm>
            <a:off x="9013031" y="6337626"/>
            <a:ext cx="373818" cy="184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ctr">
            <a:spAutoFit/>
          </a:bodyPr>
          <a:lstStyle/>
          <a:p>
            <a:pPr defTabSz="342900"/>
            <a:r>
              <a:rPr lang="de-DE" sz="750" dirty="0">
                <a:solidFill>
                  <a:schemeClr val="bg2">
                    <a:lumMod val="50000"/>
                  </a:schemeClr>
                </a:solidFill>
              </a:rPr>
              <a:t>Seite 1</a:t>
            </a:r>
          </a:p>
        </p:txBody>
      </p:sp>
    </p:spTree>
    <p:extLst>
      <p:ext uri="{BB962C8B-B14F-4D97-AF65-F5344CB8AC3E}">
        <p14:creationId xmlns:p14="http://schemas.microsoft.com/office/powerpoint/2010/main" val="771164855"/>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Shape 525"/>
          <p:cNvSpPr/>
          <p:nvPr/>
        </p:nvSpPr>
        <p:spPr>
          <a:xfrm>
            <a:off x="871935" y="2743201"/>
            <a:ext cx="2881511" cy="230832"/>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spAutoFit/>
          </a:bodyPr>
          <a:lstStyle/>
          <a:p>
            <a:pPr marL="128588" lvl="1" indent="-128588">
              <a:buClr>
                <a:srgbClr val="94C627"/>
              </a:buClr>
              <a:buSzPct val="100000"/>
              <a:buFont typeface="Arial"/>
              <a:buChar char="•"/>
              <a:defRPr sz="1200">
                <a:solidFill>
                  <a:srgbClr val="000000"/>
                </a:solidFill>
              </a:defRPr>
            </a:pPr>
            <a:endParaRPr lang="de-DE" sz="900" dirty="0"/>
          </a:p>
        </p:txBody>
      </p:sp>
      <p:sp>
        <p:nvSpPr>
          <p:cNvPr id="564" name="Shape 564"/>
          <p:cNvSpPr/>
          <p:nvPr/>
        </p:nvSpPr>
        <p:spPr>
          <a:xfrm>
            <a:off x="7424928" y="2045116"/>
            <a:ext cx="1844089" cy="1385353"/>
          </a:xfrm>
          <a:prstGeom prst="rect">
            <a:avLst/>
          </a:prstGeom>
          <a:ln w="6350" cap="rnd">
            <a:solidFill>
              <a:srgbClr val="BFBFBF"/>
            </a:solidFill>
          </a:ln>
        </p:spPr>
        <p:txBody>
          <a:bodyPr lIns="34289" rIns="34289" anchor="ctr"/>
          <a:lstStyle/>
          <a:p>
            <a:pPr algn="ctr"/>
            <a:endParaRPr sz="1350"/>
          </a:p>
        </p:txBody>
      </p:sp>
      <p:sp>
        <p:nvSpPr>
          <p:cNvPr id="565" name="Shape 565"/>
          <p:cNvSpPr/>
          <p:nvPr/>
        </p:nvSpPr>
        <p:spPr>
          <a:xfrm>
            <a:off x="7507224" y="2091641"/>
            <a:ext cx="1761793" cy="1338828"/>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spAutoFit/>
          </a:bodyPr>
          <a:lstStyle/>
          <a:p>
            <a:pPr>
              <a:defRPr sz="800" b="1">
                <a:solidFill>
                  <a:srgbClr val="000000"/>
                </a:solidFill>
              </a:defRPr>
            </a:pPr>
            <a:r>
              <a:rPr lang="de-DE" sz="900" dirty="0"/>
              <a:t>Kunststoff</a:t>
            </a:r>
          </a:p>
          <a:p>
            <a:pPr>
              <a:defRPr sz="800">
                <a:solidFill>
                  <a:srgbClr val="000000"/>
                </a:solidFill>
              </a:defRPr>
            </a:pPr>
            <a:r>
              <a:rPr lang="de-DE" sz="900" dirty="0"/>
              <a:t>Kunststofffassaden sind im Bereich der Wohngebäude eher selten. Auch hier kann (falls möglich) durch ein Klopfen auf die Fassade schnell herausgefunden werden, ob es sich um einen Kunststoff handelt.</a:t>
            </a:r>
          </a:p>
        </p:txBody>
      </p:sp>
      <p:sp>
        <p:nvSpPr>
          <p:cNvPr id="566" name="Shape 566"/>
          <p:cNvSpPr/>
          <p:nvPr/>
        </p:nvSpPr>
        <p:spPr>
          <a:xfrm>
            <a:off x="7424927" y="3476994"/>
            <a:ext cx="1845279" cy="1249221"/>
          </a:xfrm>
          <a:prstGeom prst="rect">
            <a:avLst/>
          </a:prstGeom>
          <a:ln w="6350" cap="rnd">
            <a:solidFill>
              <a:srgbClr val="BFBFBF"/>
            </a:solidFill>
          </a:ln>
        </p:spPr>
        <p:txBody>
          <a:bodyPr lIns="34289" rIns="34289" anchor="ctr"/>
          <a:lstStyle/>
          <a:p>
            <a:pPr algn="ctr"/>
            <a:endParaRPr sz="1350"/>
          </a:p>
        </p:txBody>
      </p:sp>
      <p:sp>
        <p:nvSpPr>
          <p:cNvPr id="567" name="Shape 567"/>
          <p:cNvSpPr/>
          <p:nvPr/>
        </p:nvSpPr>
        <p:spPr>
          <a:xfrm>
            <a:off x="7507224" y="3525886"/>
            <a:ext cx="1771206" cy="1061829"/>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spAutoFit/>
          </a:bodyPr>
          <a:lstStyle/>
          <a:p>
            <a:pPr>
              <a:defRPr sz="800" b="1">
                <a:solidFill>
                  <a:srgbClr val="000000"/>
                </a:solidFill>
              </a:defRPr>
            </a:pPr>
            <a:r>
              <a:rPr lang="de-DE" sz="900" dirty="0"/>
              <a:t>Holz</a:t>
            </a:r>
          </a:p>
          <a:p>
            <a:pPr>
              <a:defRPr sz="800">
                <a:solidFill>
                  <a:srgbClr val="000000"/>
                </a:solidFill>
              </a:defRPr>
            </a:pPr>
            <a:r>
              <a:rPr lang="de-DE" sz="900" dirty="0"/>
              <a:t>kann sowohl als konstruktiver, als auch als dekorativer Bestandteil der Fassade verwendet werden. Ebenso kann Holz unbehandelt aber auch in lackiert sein.</a:t>
            </a:r>
          </a:p>
        </p:txBody>
      </p:sp>
      <p:sp>
        <p:nvSpPr>
          <p:cNvPr id="568" name="Shape 568"/>
          <p:cNvSpPr/>
          <p:nvPr/>
        </p:nvSpPr>
        <p:spPr>
          <a:xfrm>
            <a:off x="7424927" y="4757345"/>
            <a:ext cx="1853503" cy="1818613"/>
          </a:xfrm>
          <a:prstGeom prst="rect">
            <a:avLst/>
          </a:prstGeom>
          <a:ln w="6350" cap="rnd">
            <a:solidFill>
              <a:srgbClr val="BFBFBF"/>
            </a:solidFill>
          </a:ln>
        </p:spPr>
        <p:txBody>
          <a:bodyPr lIns="34289" rIns="34289" anchor="ctr"/>
          <a:lstStyle/>
          <a:p>
            <a:pPr algn="ctr"/>
            <a:endParaRPr sz="1350"/>
          </a:p>
        </p:txBody>
      </p:sp>
      <p:sp>
        <p:nvSpPr>
          <p:cNvPr id="569" name="Shape 569"/>
          <p:cNvSpPr/>
          <p:nvPr/>
        </p:nvSpPr>
        <p:spPr>
          <a:xfrm>
            <a:off x="7507224" y="4821632"/>
            <a:ext cx="1765622" cy="1754326"/>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spAutoFit/>
          </a:bodyPr>
          <a:lstStyle/>
          <a:p>
            <a:pPr>
              <a:defRPr sz="800" b="1">
                <a:solidFill>
                  <a:srgbClr val="000000"/>
                </a:solidFill>
              </a:defRPr>
            </a:pPr>
            <a:r>
              <a:rPr lang="de-DE" sz="900" dirty="0"/>
              <a:t>Metall</a:t>
            </a:r>
          </a:p>
          <a:p>
            <a:pPr>
              <a:defRPr sz="800">
                <a:solidFill>
                  <a:srgbClr val="000000"/>
                </a:solidFill>
              </a:defRPr>
            </a:pPr>
            <a:r>
              <a:rPr lang="de-DE" sz="900" dirty="0"/>
              <a:t>Metallfassaden sind im Wohnungsbau eher ungebräuchlich und werden häufiger für Industriegebäude verwendet. Sie können ebenfalls durch Klopfen identifiziert werden, aber auch durch die Temperatur, da sie sich sehr schnell der Umgebungstemperatur anpassen.</a:t>
            </a:r>
          </a:p>
        </p:txBody>
      </p:sp>
      <p:grpSp>
        <p:nvGrpSpPr>
          <p:cNvPr id="2" name="Gruppieren 1"/>
          <p:cNvGrpSpPr/>
          <p:nvPr/>
        </p:nvGrpSpPr>
        <p:grpSpPr>
          <a:xfrm>
            <a:off x="3977074" y="2045116"/>
            <a:ext cx="3406706" cy="835245"/>
            <a:chOff x="2826418" y="2969826"/>
            <a:chExt cx="3581913" cy="878201"/>
          </a:xfrm>
        </p:grpSpPr>
        <p:pic>
          <p:nvPicPr>
            <p:cNvPr id="34" name="Grafik 33"/>
            <p:cNvPicPr>
              <a:picLocks noChangeAspect="1"/>
            </p:cNvPicPr>
            <p:nvPr/>
          </p:nvPicPr>
          <p:blipFill rotWithShape="1">
            <a:blip r:embed="rId2" cstate="print">
              <a:extLst>
                <a:ext uri="{28A0092B-C50C-407E-A947-70E740481C1C}">
                  <a14:useLocalDpi xmlns:a14="http://schemas.microsoft.com/office/drawing/2010/main" val="0"/>
                </a:ext>
              </a:extLst>
            </a:blip>
            <a:srcRect l="19693" b="27523"/>
            <a:stretch/>
          </p:blipFill>
          <p:spPr>
            <a:xfrm>
              <a:off x="2826418" y="2969826"/>
              <a:ext cx="1297419" cy="878201"/>
            </a:xfrm>
            <a:prstGeom prst="rect">
              <a:avLst/>
            </a:prstGeom>
          </p:spPr>
        </p:pic>
        <p:pic>
          <p:nvPicPr>
            <p:cNvPr id="35" name="Grafik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78646" y="2971050"/>
              <a:ext cx="1169302" cy="876977"/>
            </a:xfrm>
            <a:prstGeom prst="rect">
              <a:avLst/>
            </a:prstGeom>
          </p:spPr>
        </p:pic>
        <p:pic>
          <p:nvPicPr>
            <p:cNvPr id="36" name="Grafik 35"/>
            <p:cNvPicPr>
              <a:picLocks noChangeAspect="1"/>
            </p:cNvPicPr>
            <p:nvPr/>
          </p:nvPicPr>
          <p:blipFill rotWithShape="1">
            <a:blip r:embed="rId4" cstate="print">
              <a:extLst>
                <a:ext uri="{28A0092B-C50C-407E-A947-70E740481C1C}">
                  <a14:useLocalDpi xmlns:a14="http://schemas.microsoft.com/office/drawing/2010/main" val="0"/>
                </a:ext>
              </a:extLst>
            </a:blip>
            <a:srcRect r="33750"/>
            <a:stretch/>
          </p:blipFill>
          <p:spPr>
            <a:xfrm rot="5400000">
              <a:off x="5472352" y="2912048"/>
              <a:ext cx="877997" cy="993960"/>
            </a:xfrm>
            <a:prstGeom prst="rect">
              <a:avLst/>
            </a:prstGeom>
          </p:spPr>
        </p:pic>
      </p:grpSp>
      <p:grpSp>
        <p:nvGrpSpPr>
          <p:cNvPr id="3" name="Gruppieren 2"/>
          <p:cNvGrpSpPr/>
          <p:nvPr/>
        </p:nvGrpSpPr>
        <p:grpSpPr>
          <a:xfrm>
            <a:off x="3977075" y="4761785"/>
            <a:ext cx="3406704" cy="956889"/>
            <a:chOff x="2756905" y="4735124"/>
            <a:chExt cx="3651425" cy="1025627"/>
          </a:xfrm>
        </p:grpSpPr>
        <p:pic>
          <p:nvPicPr>
            <p:cNvPr id="39" name="Grafik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40829" y="4735124"/>
              <a:ext cx="1367501" cy="1025626"/>
            </a:xfrm>
            <a:prstGeom prst="rect">
              <a:avLst/>
            </a:prstGeom>
          </p:spPr>
        </p:pic>
        <p:pic>
          <p:nvPicPr>
            <p:cNvPr id="40" name="Grafik 39"/>
            <p:cNvPicPr>
              <a:picLocks noChangeAspect="1"/>
            </p:cNvPicPr>
            <p:nvPr/>
          </p:nvPicPr>
          <p:blipFill rotWithShape="1">
            <a:blip r:embed="rId6" cstate="print">
              <a:extLst>
                <a:ext uri="{28A0092B-C50C-407E-A947-70E740481C1C}">
                  <a14:useLocalDpi xmlns:a14="http://schemas.microsoft.com/office/drawing/2010/main" val="0"/>
                </a:ext>
              </a:extLst>
            </a:blip>
            <a:srcRect l="14617" r="17370" b="15752"/>
            <a:stretch/>
          </p:blipFill>
          <p:spPr>
            <a:xfrm>
              <a:off x="3891918" y="4742864"/>
              <a:ext cx="1095636" cy="1017886"/>
            </a:xfrm>
            <a:prstGeom prst="rect">
              <a:avLst/>
            </a:prstGeom>
          </p:spPr>
        </p:pic>
        <p:pic>
          <p:nvPicPr>
            <p:cNvPr id="41" name="Grafik 40"/>
            <p:cNvPicPr>
              <a:picLocks noChangeAspect="1"/>
            </p:cNvPicPr>
            <p:nvPr/>
          </p:nvPicPr>
          <p:blipFill rotWithShape="1">
            <a:blip r:embed="rId7" cstate="print">
              <a:extLst>
                <a:ext uri="{28A0092B-C50C-407E-A947-70E740481C1C}">
                  <a14:useLocalDpi xmlns:a14="http://schemas.microsoft.com/office/drawing/2010/main" val="0"/>
                </a:ext>
              </a:extLst>
            </a:blip>
            <a:srcRect r="29427"/>
            <a:stretch/>
          </p:blipFill>
          <p:spPr>
            <a:xfrm rot="5400000">
              <a:off x="2788830" y="4710939"/>
              <a:ext cx="1017887" cy="1081737"/>
            </a:xfrm>
            <a:prstGeom prst="rect">
              <a:avLst/>
            </a:prstGeom>
          </p:spPr>
        </p:pic>
      </p:grpSp>
      <p:pic>
        <p:nvPicPr>
          <p:cNvPr id="43" name="Grafik 42"/>
          <p:cNvPicPr>
            <a:picLocks noChangeAspect="1"/>
          </p:cNvPicPr>
          <p:nvPr/>
        </p:nvPicPr>
        <p:blipFill rotWithShape="1">
          <a:blip r:embed="rId8">
            <a:extLst>
              <a:ext uri="{28A0092B-C50C-407E-A947-70E740481C1C}">
                <a14:useLocalDpi xmlns:a14="http://schemas.microsoft.com/office/drawing/2010/main" val="0"/>
              </a:ext>
            </a:extLst>
          </a:blip>
          <a:srcRect l="1614" t="27103" r="672" b="68613"/>
          <a:stretch/>
        </p:blipFill>
        <p:spPr>
          <a:xfrm>
            <a:off x="4013597" y="1081647"/>
            <a:ext cx="5136542" cy="633938"/>
          </a:xfrm>
          <a:prstGeom prst="rect">
            <a:avLst/>
          </a:prstGeom>
        </p:spPr>
      </p:pic>
      <p:sp>
        <p:nvSpPr>
          <p:cNvPr id="44" name="Shape 528"/>
          <p:cNvSpPr/>
          <p:nvPr/>
        </p:nvSpPr>
        <p:spPr>
          <a:xfrm>
            <a:off x="4336500" y="644584"/>
            <a:ext cx="1235870" cy="23083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spcBef>
                <a:spcPts val="600"/>
              </a:spcBef>
              <a:defRPr sz="1000">
                <a:solidFill>
                  <a:srgbClr val="000000"/>
                </a:solidFill>
              </a:defRPr>
            </a:lvl1pPr>
          </a:lstStyle>
          <a:p>
            <a:r>
              <a:rPr lang="de-DE" sz="900" dirty="0"/>
              <a:t>Fassadenmaterial</a:t>
            </a:r>
          </a:p>
        </p:txBody>
      </p:sp>
      <p:sp>
        <p:nvSpPr>
          <p:cNvPr id="45" name="Shape 529"/>
          <p:cNvSpPr/>
          <p:nvPr/>
        </p:nvSpPr>
        <p:spPr>
          <a:xfrm>
            <a:off x="4319589" y="704610"/>
            <a:ext cx="1191" cy="824812"/>
          </a:xfrm>
          <a:prstGeom prst="line">
            <a:avLst/>
          </a:prstGeom>
          <a:ln w="19050" cap="rnd">
            <a:solidFill>
              <a:srgbClr val="000000"/>
            </a:solidFill>
            <a:tailEnd type="triangle"/>
          </a:ln>
        </p:spPr>
        <p:txBody>
          <a:bodyPr lIns="34289" rIns="34289"/>
          <a:lstStyle/>
          <a:p>
            <a:endParaRPr sz="1350"/>
          </a:p>
        </p:txBody>
      </p:sp>
      <p:sp>
        <p:nvSpPr>
          <p:cNvPr id="46" name="Shape 530"/>
          <p:cNvSpPr/>
          <p:nvPr/>
        </p:nvSpPr>
        <p:spPr>
          <a:xfrm>
            <a:off x="8624888" y="903154"/>
            <a:ext cx="0" cy="709613"/>
          </a:xfrm>
          <a:prstGeom prst="line">
            <a:avLst/>
          </a:prstGeom>
          <a:ln w="19050" cap="rnd">
            <a:solidFill>
              <a:srgbClr val="000000"/>
            </a:solidFill>
            <a:tailEnd type="triangle"/>
          </a:ln>
        </p:spPr>
        <p:txBody>
          <a:bodyPr lIns="34289" rIns="34289"/>
          <a:lstStyle/>
          <a:p>
            <a:endParaRPr sz="1350"/>
          </a:p>
        </p:txBody>
      </p:sp>
      <p:sp>
        <p:nvSpPr>
          <p:cNvPr id="47" name="Shape 531"/>
          <p:cNvSpPr/>
          <p:nvPr/>
        </p:nvSpPr>
        <p:spPr>
          <a:xfrm>
            <a:off x="7747999" y="861761"/>
            <a:ext cx="1409701" cy="203133"/>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lnSpc>
                <a:spcPct val="80000"/>
              </a:lnSpc>
              <a:spcBef>
                <a:spcPts val="600"/>
              </a:spcBef>
              <a:defRPr sz="1000">
                <a:solidFill>
                  <a:srgbClr val="000000"/>
                </a:solidFill>
              </a:defRPr>
            </a:lvl1pPr>
          </a:lstStyle>
          <a:p>
            <a:r>
              <a:rPr lang="de-DE" sz="900" dirty="0"/>
              <a:t>Anmerkungen</a:t>
            </a:r>
          </a:p>
        </p:txBody>
      </p:sp>
      <p:sp>
        <p:nvSpPr>
          <p:cNvPr id="48" name="Shape 532"/>
          <p:cNvSpPr/>
          <p:nvPr/>
        </p:nvSpPr>
        <p:spPr>
          <a:xfrm>
            <a:off x="3967805" y="1724309"/>
            <a:ext cx="5278042" cy="0"/>
          </a:xfrm>
          <a:prstGeom prst="line">
            <a:avLst/>
          </a:prstGeom>
          <a:ln w="19050" cap="rnd">
            <a:solidFill>
              <a:srgbClr val="808080"/>
            </a:solidFill>
            <a:prstDash val="sysDash"/>
          </a:ln>
        </p:spPr>
        <p:txBody>
          <a:bodyPr lIns="34289" rIns="34289"/>
          <a:lstStyle/>
          <a:p>
            <a:endParaRPr sz="1350"/>
          </a:p>
        </p:txBody>
      </p:sp>
      <p:sp>
        <p:nvSpPr>
          <p:cNvPr id="49" name="Shape 533"/>
          <p:cNvSpPr/>
          <p:nvPr/>
        </p:nvSpPr>
        <p:spPr>
          <a:xfrm>
            <a:off x="3917799" y="1144850"/>
            <a:ext cx="5397104" cy="0"/>
          </a:xfrm>
          <a:prstGeom prst="line">
            <a:avLst/>
          </a:prstGeom>
          <a:ln w="19050" cap="rnd">
            <a:solidFill>
              <a:srgbClr val="808080"/>
            </a:solidFill>
            <a:prstDash val="sysDash"/>
          </a:ln>
        </p:spPr>
        <p:txBody>
          <a:bodyPr lIns="34289" rIns="34289"/>
          <a:lstStyle/>
          <a:p>
            <a:endParaRPr sz="1350"/>
          </a:p>
        </p:txBody>
      </p:sp>
      <p:grpSp>
        <p:nvGrpSpPr>
          <p:cNvPr id="4" name="Gruppieren 3"/>
          <p:cNvGrpSpPr/>
          <p:nvPr/>
        </p:nvGrpSpPr>
        <p:grpSpPr>
          <a:xfrm>
            <a:off x="3977075" y="3476994"/>
            <a:ext cx="3406704" cy="1007685"/>
            <a:chOff x="4067183" y="3954948"/>
            <a:chExt cx="2341147" cy="692499"/>
          </a:xfrm>
        </p:grpSpPr>
        <p:pic>
          <p:nvPicPr>
            <p:cNvPr id="38" name="Grafik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5400000">
              <a:off x="5807967" y="4047084"/>
              <a:ext cx="686129" cy="514597"/>
            </a:xfrm>
            <a:prstGeom prst="rect">
              <a:avLst/>
            </a:prstGeom>
          </p:spPr>
        </p:pic>
        <p:pic>
          <p:nvPicPr>
            <p:cNvPr id="27" name="Grafik 2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67183" y="3954948"/>
              <a:ext cx="798211" cy="661531"/>
            </a:xfrm>
            <a:prstGeom prst="rect">
              <a:avLst/>
            </a:prstGeom>
          </p:spPr>
        </p:pic>
        <p:pic>
          <p:nvPicPr>
            <p:cNvPr id="28" name="Grafik 2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04377" y="3961318"/>
              <a:ext cx="956079" cy="677855"/>
            </a:xfrm>
            <a:prstGeom prst="rect">
              <a:avLst/>
            </a:prstGeom>
          </p:spPr>
        </p:pic>
      </p:grpSp>
      <p:sp>
        <p:nvSpPr>
          <p:cNvPr id="32" name="Shape 50">
            <a:extLst>
              <a:ext uri="{FF2B5EF4-FFF2-40B4-BE49-F238E27FC236}">
                <a16:creationId xmlns:a16="http://schemas.microsoft.com/office/drawing/2014/main" id="{3865883F-E3A5-4C0F-97E7-6A50ECEDB784}"/>
              </a:ext>
            </a:extLst>
          </p:cNvPr>
          <p:cNvSpPr>
            <a:spLocks noGrp="1"/>
          </p:cNvSpPr>
          <p:nvPr>
            <p:ph type="title"/>
          </p:nvPr>
        </p:nvSpPr>
        <p:spPr>
          <a:xfrm>
            <a:off x="871935" y="568324"/>
            <a:ext cx="2881511" cy="485775"/>
          </a:xfrm>
          <a:prstGeom prst="rect">
            <a:avLst/>
          </a:prstGeom>
          <a:effectLst/>
        </p:spPr>
        <p:txBody>
          <a:bodyPr>
            <a:normAutofit/>
          </a:bodyPr>
          <a:lstStyle/>
          <a:p>
            <a:pPr algn="ctr">
              <a:defRPr sz="2000"/>
            </a:pPr>
            <a:r>
              <a:rPr lang="de-DE" dirty="0"/>
              <a:t>5   Datenaufnahme</a:t>
            </a:r>
            <a:endParaRPr dirty="0"/>
          </a:p>
        </p:txBody>
      </p:sp>
      <p:sp>
        <p:nvSpPr>
          <p:cNvPr id="30" name="Shape 50">
            <a:extLst>
              <a:ext uri="{FF2B5EF4-FFF2-40B4-BE49-F238E27FC236}">
                <a16:creationId xmlns:a16="http://schemas.microsoft.com/office/drawing/2014/main" id="{AC90B55A-A25E-4A02-8052-EE456C8F4523}"/>
              </a:ext>
            </a:extLst>
          </p:cNvPr>
          <p:cNvSpPr txBox="1">
            <a:spLocks/>
          </p:cNvSpPr>
          <p:nvPr/>
        </p:nvSpPr>
        <p:spPr>
          <a:xfrm>
            <a:off x="871934" y="1155698"/>
            <a:ext cx="2881511" cy="485775"/>
          </a:xfrm>
          <a:prstGeom prst="rect">
            <a:avLst/>
          </a:prstGeom>
          <a:ln w="12700">
            <a:miter lim="400000"/>
          </a:ln>
          <a:effectLst/>
          <a:extLst>
            <a:ext uri="{C572A759-6A51-4108-AA02-DFA0A04FC94B}">
              <ma14:wrappingTextBoxFlag xmlns:ma14="http://schemas.microsoft.com/office/mac/drawingml/2011/main" xmlns="" val="1"/>
            </a:ext>
          </a:extLst>
        </p:spPr>
        <p:txBody>
          <a:bodyPr lIns="45719" rIns="45719" anchor="b">
            <a:normAutofit/>
          </a:bodyPr>
          <a:lstStyle>
            <a:lvl1pPr marL="0" marR="0" indent="0" algn="ctr" defTabSz="342900" rtl="0" latinLnBrk="0">
              <a:lnSpc>
                <a:spcPct val="100000"/>
              </a:lnSpc>
              <a:spcBef>
                <a:spcPts val="0"/>
              </a:spcBef>
              <a:spcAft>
                <a:spcPts val="0"/>
              </a:spcAft>
              <a:buClrTx/>
              <a:buSzTx/>
              <a:buFontTx/>
              <a:buNone/>
              <a:tabLst/>
              <a:defRPr sz="2000" b="1" i="0" u="none" strike="noStrike" cap="none" spc="0" baseline="0">
                <a:ln>
                  <a:noFill/>
                </a:ln>
                <a:solidFill>
                  <a:srgbClr val="FFFFFF"/>
                </a:solidFill>
                <a:uFillTx/>
                <a:latin typeface="+mj-lt"/>
                <a:ea typeface="+mj-ea"/>
                <a:cs typeface="+mj-cs"/>
                <a:sym typeface="Century Gothic"/>
              </a:defRPr>
            </a:lvl1pPr>
            <a:lvl2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2pPr>
            <a:lvl3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3pPr>
            <a:lvl4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4pPr>
            <a:lvl5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5pPr>
            <a:lvl6pPr marL="0" marR="0" indent="3429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6pPr>
            <a:lvl7pPr marL="0" marR="0" indent="6858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7pPr>
            <a:lvl8pPr marL="0" marR="0" indent="10287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8pPr>
            <a:lvl9pPr marL="0" marR="0" indent="13716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9pPr>
          </a:lstStyle>
          <a:p>
            <a:pPr hangingPunct="1">
              <a:defRPr sz="2000"/>
            </a:pPr>
            <a:r>
              <a:rPr lang="de-DE" sz="1600" dirty="0"/>
              <a:t>5.2 Gebäude von außen</a:t>
            </a:r>
          </a:p>
        </p:txBody>
      </p:sp>
    </p:spTree>
    <p:extLst>
      <p:ext uri="{BB962C8B-B14F-4D97-AF65-F5344CB8AC3E}">
        <p14:creationId xmlns:p14="http://schemas.microsoft.com/office/powerpoint/2010/main" val="37662151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Grafik 40"/>
          <p:cNvPicPr>
            <a:picLocks noChangeAspect="1"/>
          </p:cNvPicPr>
          <p:nvPr/>
        </p:nvPicPr>
        <p:blipFill rotWithShape="1">
          <a:blip r:embed="rId2">
            <a:extLst>
              <a:ext uri="{28A0092B-C50C-407E-A947-70E740481C1C}">
                <a14:useLocalDpi xmlns:a14="http://schemas.microsoft.com/office/drawing/2010/main" val="0"/>
              </a:ext>
            </a:extLst>
          </a:blip>
          <a:srcRect l="1614" t="27103" r="672" b="66360"/>
          <a:stretch/>
        </p:blipFill>
        <p:spPr>
          <a:xfrm>
            <a:off x="4123638" y="2454861"/>
            <a:ext cx="5136542" cy="967378"/>
          </a:xfrm>
          <a:prstGeom prst="rect">
            <a:avLst/>
          </a:prstGeom>
        </p:spPr>
      </p:pic>
      <p:sp>
        <p:nvSpPr>
          <p:cNvPr id="575" name="Shape 575"/>
          <p:cNvSpPr/>
          <p:nvPr/>
        </p:nvSpPr>
        <p:spPr>
          <a:xfrm>
            <a:off x="871935" y="2743200"/>
            <a:ext cx="2881511" cy="1923604"/>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spAutoFit/>
          </a:bodyPr>
          <a:lstStyle/>
          <a:p>
            <a:pPr marL="128588" indent="-128588">
              <a:buClr>
                <a:srgbClr val="94C627"/>
              </a:buClr>
              <a:buSzPct val="100000"/>
              <a:buFont typeface="Arial"/>
              <a:buChar char="•"/>
              <a:defRPr sz="1200">
                <a:solidFill>
                  <a:srgbClr val="000000"/>
                </a:solidFill>
              </a:defRPr>
            </a:pPr>
            <a:r>
              <a:rPr lang="de-DE" sz="1100" dirty="0"/>
              <a:t>Sollten sich die einzelnen Gebäudeseiten bezüglich ihrer Materialien unterscheiden, muss das entsprechend angegeben werden. </a:t>
            </a:r>
          </a:p>
          <a:p>
            <a:pPr marL="128588" indent="-128588">
              <a:buClr>
                <a:srgbClr val="94C627"/>
              </a:buClr>
              <a:buSzPct val="100000"/>
              <a:buFont typeface="Arial"/>
              <a:buChar char="•"/>
              <a:defRPr sz="1200">
                <a:solidFill>
                  <a:srgbClr val="000000"/>
                </a:solidFill>
              </a:defRPr>
            </a:pPr>
            <a:endParaRPr lang="de-DE" sz="1100" dirty="0"/>
          </a:p>
          <a:p>
            <a:pPr marL="128588" indent="-128588">
              <a:buClr>
                <a:srgbClr val="94C627"/>
              </a:buClr>
              <a:buSzPct val="100000"/>
              <a:buFont typeface="Arial"/>
              <a:buChar char="•"/>
              <a:defRPr sz="1200">
                <a:solidFill>
                  <a:srgbClr val="000000"/>
                </a:solidFill>
              </a:defRPr>
            </a:pPr>
            <a:r>
              <a:rPr lang="de-DE" sz="1100" dirty="0"/>
              <a:t>Sind Gebäudeseiten nicht sichtbar, muss im DDM „unbekannt“ ausgewählt werden. Ist dies der Fall, werden alle Felder automatisch auf „unbekannt“ gesetzt.</a:t>
            </a:r>
          </a:p>
          <a:p>
            <a:pPr marL="128588" indent="-128588">
              <a:buClr>
                <a:srgbClr val="94C627"/>
              </a:buClr>
              <a:buSzPct val="100000"/>
              <a:buFont typeface="Arial"/>
              <a:buChar char="•"/>
              <a:defRPr sz="1200">
                <a:solidFill>
                  <a:srgbClr val="000000"/>
                </a:solidFill>
              </a:defRPr>
            </a:pPr>
            <a:endParaRPr lang="de-DE" sz="900" dirty="0"/>
          </a:p>
        </p:txBody>
      </p:sp>
      <p:sp>
        <p:nvSpPr>
          <p:cNvPr id="580" name="Shape 580"/>
          <p:cNvSpPr/>
          <p:nvPr/>
        </p:nvSpPr>
        <p:spPr>
          <a:xfrm>
            <a:off x="8624888" y="2271712"/>
            <a:ext cx="0" cy="710804"/>
          </a:xfrm>
          <a:prstGeom prst="line">
            <a:avLst/>
          </a:prstGeom>
          <a:ln w="19050" cap="rnd">
            <a:solidFill>
              <a:srgbClr val="000000"/>
            </a:solidFill>
            <a:tailEnd type="triangle"/>
          </a:ln>
        </p:spPr>
        <p:txBody>
          <a:bodyPr lIns="34289" rIns="34289"/>
          <a:lstStyle/>
          <a:p>
            <a:endParaRPr sz="1350"/>
          </a:p>
        </p:txBody>
      </p:sp>
      <p:sp>
        <p:nvSpPr>
          <p:cNvPr id="581" name="Shape 581"/>
          <p:cNvSpPr/>
          <p:nvPr/>
        </p:nvSpPr>
        <p:spPr>
          <a:xfrm>
            <a:off x="7755950" y="2230430"/>
            <a:ext cx="1409701" cy="203133"/>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lnSpc>
                <a:spcPct val="80000"/>
              </a:lnSpc>
              <a:spcBef>
                <a:spcPts val="600"/>
              </a:spcBef>
              <a:defRPr sz="1000">
                <a:solidFill>
                  <a:srgbClr val="000000"/>
                </a:solidFill>
              </a:defRPr>
            </a:lvl1pPr>
          </a:lstStyle>
          <a:p>
            <a:r>
              <a:rPr lang="de-DE" sz="900" dirty="0"/>
              <a:t>Anmerkungen</a:t>
            </a:r>
          </a:p>
        </p:txBody>
      </p:sp>
      <p:sp>
        <p:nvSpPr>
          <p:cNvPr id="582" name="Shape 582"/>
          <p:cNvSpPr/>
          <p:nvPr/>
        </p:nvSpPr>
        <p:spPr>
          <a:xfrm>
            <a:off x="4085034" y="3403998"/>
            <a:ext cx="5278042" cy="1"/>
          </a:xfrm>
          <a:prstGeom prst="line">
            <a:avLst/>
          </a:prstGeom>
          <a:ln w="19050" cap="rnd">
            <a:solidFill>
              <a:srgbClr val="808080"/>
            </a:solidFill>
            <a:prstDash val="sysDash"/>
          </a:ln>
        </p:spPr>
        <p:txBody>
          <a:bodyPr lIns="34289" rIns="34289"/>
          <a:lstStyle/>
          <a:p>
            <a:endParaRPr sz="1350"/>
          </a:p>
        </p:txBody>
      </p:sp>
      <p:sp>
        <p:nvSpPr>
          <p:cNvPr id="583" name="Shape 583"/>
          <p:cNvSpPr/>
          <p:nvPr/>
        </p:nvSpPr>
        <p:spPr>
          <a:xfrm>
            <a:off x="4013597" y="2513410"/>
            <a:ext cx="5397104" cy="1"/>
          </a:xfrm>
          <a:prstGeom prst="line">
            <a:avLst/>
          </a:prstGeom>
          <a:ln w="19050" cap="rnd">
            <a:solidFill>
              <a:srgbClr val="808080"/>
            </a:solidFill>
            <a:prstDash val="sysDash"/>
          </a:ln>
        </p:spPr>
        <p:txBody>
          <a:bodyPr lIns="34289" rIns="34289"/>
          <a:lstStyle/>
          <a:p>
            <a:endParaRPr sz="1350"/>
          </a:p>
        </p:txBody>
      </p:sp>
      <p:grpSp>
        <p:nvGrpSpPr>
          <p:cNvPr id="586" name="Group 586"/>
          <p:cNvGrpSpPr/>
          <p:nvPr/>
        </p:nvGrpSpPr>
        <p:grpSpPr>
          <a:xfrm>
            <a:off x="4987529" y="1826420"/>
            <a:ext cx="220267" cy="1390651"/>
            <a:chOff x="0" y="0"/>
            <a:chExt cx="293687" cy="1854199"/>
          </a:xfrm>
        </p:grpSpPr>
        <p:sp>
          <p:nvSpPr>
            <p:cNvPr id="584" name="Shape 584"/>
            <p:cNvSpPr/>
            <p:nvPr/>
          </p:nvSpPr>
          <p:spPr>
            <a:xfrm flipH="1">
              <a:off x="0" y="1854199"/>
              <a:ext cx="292145" cy="2"/>
            </a:xfrm>
            <a:prstGeom prst="line">
              <a:avLst/>
            </a:prstGeom>
            <a:noFill/>
            <a:ln w="19050" cap="rnd">
              <a:solidFill>
                <a:srgbClr val="000000"/>
              </a:solidFill>
              <a:prstDash val="solid"/>
              <a:round/>
              <a:tailEnd type="triangle" w="med" len="med"/>
            </a:ln>
            <a:effectLst/>
          </p:spPr>
          <p:txBody>
            <a:bodyPr wrap="square" lIns="34289" tIns="34289" rIns="34289" bIns="34289" numCol="1" anchor="t">
              <a:noAutofit/>
            </a:bodyPr>
            <a:lstStyle/>
            <a:p>
              <a:endParaRPr sz="1350"/>
            </a:p>
          </p:txBody>
        </p:sp>
        <p:sp>
          <p:nvSpPr>
            <p:cNvPr id="585" name="Shape 585"/>
            <p:cNvSpPr/>
            <p:nvPr/>
          </p:nvSpPr>
          <p:spPr>
            <a:xfrm flipV="1">
              <a:off x="293686" y="0"/>
              <a:ext cx="2" cy="1852930"/>
            </a:xfrm>
            <a:prstGeom prst="line">
              <a:avLst/>
            </a:prstGeom>
            <a:noFill/>
            <a:ln w="19050" cap="rnd">
              <a:solidFill>
                <a:srgbClr val="000000"/>
              </a:solidFill>
              <a:prstDash val="solid"/>
              <a:round/>
            </a:ln>
            <a:effectLst/>
          </p:spPr>
          <p:txBody>
            <a:bodyPr wrap="square" lIns="34289" tIns="34289" rIns="34289" bIns="34289" numCol="1" anchor="t">
              <a:noAutofit/>
            </a:bodyPr>
            <a:lstStyle/>
            <a:p>
              <a:endParaRPr sz="1350"/>
            </a:p>
          </p:txBody>
        </p:sp>
      </p:grpSp>
      <p:sp>
        <p:nvSpPr>
          <p:cNvPr id="587" name="Shape 587"/>
          <p:cNvSpPr/>
          <p:nvPr/>
        </p:nvSpPr>
        <p:spPr>
          <a:xfrm>
            <a:off x="5218510" y="1642752"/>
            <a:ext cx="1543051" cy="507831"/>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spcBef>
                <a:spcPts val="600"/>
              </a:spcBef>
              <a:defRPr sz="1000">
                <a:solidFill>
                  <a:srgbClr val="000000"/>
                </a:solidFill>
              </a:defRPr>
            </a:lvl1pPr>
          </a:lstStyle>
          <a:p>
            <a:r>
              <a:rPr lang="de-DE" sz="900" dirty="0"/>
              <a:t>Sichtbare Lüftungsschlitze auf der gesamten Fassaden</a:t>
            </a:r>
          </a:p>
        </p:txBody>
      </p:sp>
      <p:sp>
        <p:nvSpPr>
          <p:cNvPr id="590" name="Shape 590"/>
          <p:cNvSpPr/>
          <p:nvPr/>
        </p:nvSpPr>
        <p:spPr>
          <a:xfrm>
            <a:off x="6237684" y="4901803"/>
            <a:ext cx="9526" cy="679848"/>
          </a:xfrm>
          <a:prstGeom prst="line">
            <a:avLst/>
          </a:prstGeom>
          <a:ln w="57150">
            <a:solidFill>
              <a:srgbClr val="DC8F14"/>
            </a:solidFill>
          </a:ln>
        </p:spPr>
        <p:txBody>
          <a:bodyPr lIns="34289" rIns="34289"/>
          <a:lstStyle/>
          <a:p>
            <a:endParaRPr sz="1350"/>
          </a:p>
        </p:txBody>
      </p:sp>
      <p:sp>
        <p:nvSpPr>
          <p:cNvPr id="591" name="Shape 591"/>
          <p:cNvSpPr/>
          <p:nvPr/>
        </p:nvSpPr>
        <p:spPr>
          <a:xfrm>
            <a:off x="5494735" y="4417296"/>
            <a:ext cx="800101" cy="23083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lgn="ctr">
              <a:spcBef>
                <a:spcPts val="600"/>
              </a:spcBef>
              <a:defRPr sz="1000">
                <a:solidFill>
                  <a:srgbClr val="000000"/>
                </a:solidFill>
              </a:defRPr>
            </a:lvl1pPr>
          </a:lstStyle>
          <a:p>
            <a:r>
              <a:rPr lang="de-DE" sz="900" dirty="0"/>
              <a:t>Straßenseite</a:t>
            </a:r>
          </a:p>
        </p:txBody>
      </p:sp>
      <p:grpSp>
        <p:nvGrpSpPr>
          <p:cNvPr id="596" name="Group 596"/>
          <p:cNvGrpSpPr/>
          <p:nvPr/>
        </p:nvGrpSpPr>
        <p:grpSpPr>
          <a:xfrm>
            <a:off x="5562601" y="3738563"/>
            <a:ext cx="692945" cy="707232"/>
            <a:chOff x="0" y="0"/>
            <a:chExt cx="923925" cy="942975"/>
          </a:xfrm>
        </p:grpSpPr>
        <p:sp>
          <p:nvSpPr>
            <p:cNvPr id="592" name="Shape 592"/>
            <p:cNvSpPr/>
            <p:nvPr/>
          </p:nvSpPr>
          <p:spPr>
            <a:xfrm>
              <a:off x="23571" y="3020"/>
              <a:ext cx="8770" cy="939956"/>
            </a:xfrm>
            <a:prstGeom prst="line">
              <a:avLst/>
            </a:prstGeom>
            <a:noFill/>
            <a:ln w="57150" cap="flat">
              <a:solidFill>
                <a:srgbClr val="00958C"/>
              </a:solidFill>
              <a:prstDash val="solid"/>
              <a:round/>
            </a:ln>
            <a:effectLst/>
          </p:spPr>
          <p:txBody>
            <a:bodyPr wrap="square" lIns="34289" tIns="34289" rIns="34289" bIns="34289" numCol="1" anchor="t">
              <a:noAutofit/>
            </a:bodyPr>
            <a:lstStyle/>
            <a:p>
              <a:endParaRPr sz="1350"/>
            </a:p>
          </p:txBody>
        </p:sp>
        <p:sp>
          <p:nvSpPr>
            <p:cNvPr id="593" name="Shape 593"/>
            <p:cNvSpPr/>
            <p:nvPr/>
          </p:nvSpPr>
          <p:spPr>
            <a:xfrm>
              <a:off x="897404" y="0"/>
              <a:ext cx="8770" cy="939954"/>
            </a:xfrm>
            <a:prstGeom prst="line">
              <a:avLst/>
            </a:prstGeom>
            <a:noFill/>
            <a:ln w="57150" cap="flat">
              <a:solidFill>
                <a:srgbClr val="00958C"/>
              </a:solidFill>
              <a:prstDash val="solid"/>
              <a:round/>
            </a:ln>
            <a:effectLst/>
          </p:spPr>
          <p:txBody>
            <a:bodyPr wrap="square" lIns="34289" tIns="34289" rIns="34289" bIns="34289" numCol="1" anchor="t">
              <a:noAutofit/>
            </a:bodyPr>
            <a:lstStyle/>
            <a:p>
              <a:endParaRPr sz="1350"/>
            </a:p>
          </p:txBody>
        </p:sp>
        <p:sp>
          <p:nvSpPr>
            <p:cNvPr id="594" name="Shape 594"/>
            <p:cNvSpPr/>
            <p:nvPr/>
          </p:nvSpPr>
          <p:spPr>
            <a:xfrm>
              <a:off x="6626" y="926002"/>
              <a:ext cx="917300" cy="2"/>
            </a:xfrm>
            <a:prstGeom prst="line">
              <a:avLst/>
            </a:prstGeom>
            <a:noFill/>
            <a:ln w="57150" cap="flat">
              <a:solidFill>
                <a:srgbClr val="AB74D5"/>
              </a:solidFill>
              <a:prstDash val="solid"/>
              <a:round/>
            </a:ln>
            <a:effectLst/>
          </p:spPr>
          <p:txBody>
            <a:bodyPr wrap="square" lIns="34289" tIns="34289" rIns="34289" bIns="34289" numCol="1" anchor="t">
              <a:noAutofit/>
            </a:bodyPr>
            <a:lstStyle/>
            <a:p>
              <a:endParaRPr sz="1350"/>
            </a:p>
          </p:txBody>
        </p:sp>
        <p:sp>
          <p:nvSpPr>
            <p:cNvPr id="595" name="Shape 595"/>
            <p:cNvSpPr/>
            <p:nvPr/>
          </p:nvSpPr>
          <p:spPr>
            <a:xfrm>
              <a:off x="-1" y="2774"/>
              <a:ext cx="917301" cy="2"/>
            </a:xfrm>
            <a:prstGeom prst="line">
              <a:avLst/>
            </a:prstGeom>
            <a:noFill/>
            <a:ln w="57150" cap="flat">
              <a:solidFill>
                <a:srgbClr val="AB74D5"/>
              </a:solidFill>
              <a:prstDash val="solid"/>
              <a:round/>
            </a:ln>
            <a:effectLst/>
          </p:spPr>
          <p:txBody>
            <a:bodyPr wrap="square" lIns="34289" tIns="34289" rIns="34289" bIns="34289" numCol="1" anchor="t">
              <a:noAutofit/>
            </a:bodyPr>
            <a:lstStyle/>
            <a:p>
              <a:endParaRPr sz="1350"/>
            </a:p>
          </p:txBody>
        </p:sp>
      </p:grpSp>
      <p:sp>
        <p:nvSpPr>
          <p:cNvPr id="597" name="Shape 597"/>
          <p:cNvSpPr/>
          <p:nvPr/>
        </p:nvSpPr>
        <p:spPr>
          <a:xfrm>
            <a:off x="5254229" y="3498133"/>
            <a:ext cx="1251347" cy="23083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lgn="ctr">
              <a:spcBef>
                <a:spcPts val="600"/>
              </a:spcBef>
              <a:defRPr sz="1000">
                <a:solidFill>
                  <a:srgbClr val="000000"/>
                </a:solidFill>
              </a:defRPr>
            </a:lvl1pPr>
          </a:lstStyle>
          <a:p>
            <a:r>
              <a:rPr lang="de-DE" sz="900" dirty="0"/>
              <a:t>Hofseite</a:t>
            </a:r>
          </a:p>
        </p:txBody>
      </p:sp>
      <p:sp>
        <p:nvSpPr>
          <p:cNvPr id="598" name="Shape 598"/>
          <p:cNvSpPr/>
          <p:nvPr/>
        </p:nvSpPr>
        <p:spPr>
          <a:xfrm>
            <a:off x="6280289" y="3984504"/>
            <a:ext cx="606029" cy="23083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lgn="ctr">
              <a:spcBef>
                <a:spcPts val="600"/>
              </a:spcBef>
              <a:defRPr sz="1000">
                <a:solidFill>
                  <a:srgbClr val="000000"/>
                </a:solidFill>
              </a:defRPr>
            </a:lvl1pPr>
          </a:lstStyle>
          <a:p>
            <a:r>
              <a:rPr lang="de-DE" sz="900" dirty="0"/>
              <a:t>Giebel 2</a:t>
            </a:r>
          </a:p>
        </p:txBody>
      </p:sp>
      <p:sp>
        <p:nvSpPr>
          <p:cNvPr id="599" name="Shape 599"/>
          <p:cNvSpPr/>
          <p:nvPr/>
        </p:nvSpPr>
        <p:spPr>
          <a:xfrm>
            <a:off x="4956448" y="3984504"/>
            <a:ext cx="607220" cy="23083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lgn="ctr">
              <a:spcBef>
                <a:spcPts val="600"/>
              </a:spcBef>
              <a:defRPr sz="1000">
                <a:solidFill>
                  <a:srgbClr val="000000"/>
                </a:solidFill>
              </a:defRPr>
            </a:lvl1pPr>
          </a:lstStyle>
          <a:p>
            <a:r>
              <a:rPr lang="de-DE" sz="900" dirty="0"/>
              <a:t>Giebel 1</a:t>
            </a:r>
          </a:p>
        </p:txBody>
      </p:sp>
      <p:sp>
        <p:nvSpPr>
          <p:cNvPr id="600" name="Shape 600"/>
          <p:cNvSpPr/>
          <p:nvPr/>
        </p:nvSpPr>
        <p:spPr>
          <a:xfrm>
            <a:off x="6766188" y="3699273"/>
            <a:ext cx="167879" cy="7739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20" y="21600"/>
                </a:lnTo>
              </a:path>
            </a:pathLst>
          </a:custGeom>
          <a:ln cap="rnd">
            <a:solidFill>
              <a:srgbClr val="000000"/>
            </a:solidFill>
          </a:ln>
        </p:spPr>
        <p:txBody>
          <a:bodyPr lIns="34289" rIns="34289" anchor="ctr"/>
          <a:lstStyle/>
          <a:p>
            <a:pPr algn="ctr"/>
            <a:endParaRPr sz="1350"/>
          </a:p>
        </p:txBody>
      </p:sp>
      <p:sp>
        <p:nvSpPr>
          <p:cNvPr id="601" name="Shape 601"/>
          <p:cNvSpPr/>
          <p:nvPr/>
        </p:nvSpPr>
        <p:spPr>
          <a:xfrm>
            <a:off x="6980501" y="3886763"/>
            <a:ext cx="2008585" cy="43345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p>
            <a:pPr>
              <a:spcBef>
                <a:spcPts val="450"/>
              </a:spcBef>
              <a:defRPr sz="1000">
                <a:solidFill>
                  <a:srgbClr val="000000"/>
                </a:solidFill>
              </a:defRPr>
            </a:pPr>
            <a:r>
              <a:rPr lang="de-DE" sz="900" dirty="0"/>
              <a:t>Auswahl: Straßenseite = Hofseite: ja</a:t>
            </a:r>
          </a:p>
          <a:p>
            <a:pPr>
              <a:spcBef>
                <a:spcPts val="450"/>
              </a:spcBef>
              <a:defRPr sz="1000">
                <a:solidFill>
                  <a:srgbClr val="000000"/>
                </a:solidFill>
              </a:defRPr>
            </a:pPr>
            <a:r>
              <a:rPr lang="de-DE" sz="900" dirty="0"/>
              <a:t>Auswahl: Giebel 1= Giebel 2: ja</a:t>
            </a:r>
          </a:p>
        </p:txBody>
      </p:sp>
      <p:sp>
        <p:nvSpPr>
          <p:cNvPr id="602" name="Shape 602"/>
          <p:cNvSpPr/>
          <p:nvPr/>
        </p:nvSpPr>
        <p:spPr>
          <a:xfrm>
            <a:off x="4132660" y="3256361"/>
            <a:ext cx="3524251" cy="127397"/>
          </a:xfrm>
          <a:prstGeom prst="rect">
            <a:avLst/>
          </a:prstGeom>
          <a:ln w="28575" cap="rnd">
            <a:solidFill>
              <a:srgbClr val="94C627"/>
            </a:solidFill>
          </a:ln>
        </p:spPr>
        <p:txBody>
          <a:bodyPr lIns="34289" rIns="34289" anchor="ctr"/>
          <a:lstStyle/>
          <a:p>
            <a:pPr algn="ctr"/>
            <a:endParaRPr sz="1350"/>
          </a:p>
        </p:txBody>
      </p:sp>
      <p:sp>
        <p:nvSpPr>
          <p:cNvPr id="603" name="Shape 603"/>
          <p:cNvSpPr/>
          <p:nvPr/>
        </p:nvSpPr>
        <p:spPr>
          <a:xfrm>
            <a:off x="5501879" y="5604813"/>
            <a:ext cx="800101" cy="23083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lgn="ctr">
              <a:spcBef>
                <a:spcPts val="600"/>
              </a:spcBef>
              <a:defRPr sz="1000">
                <a:solidFill>
                  <a:srgbClr val="000000"/>
                </a:solidFill>
              </a:defRPr>
            </a:lvl1pPr>
          </a:lstStyle>
          <a:p>
            <a:r>
              <a:rPr lang="de-DE" sz="900" dirty="0"/>
              <a:t>Straßenseite</a:t>
            </a:r>
          </a:p>
        </p:txBody>
      </p:sp>
      <p:sp>
        <p:nvSpPr>
          <p:cNvPr id="604" name="Shape 604"/>
          <p:cNvSpPr/>
          <p:nvPr/>
        </p:nvSpPr>
        <p:spPr>
          <a:xfrm>
            <a:off x="5586413" y="4889898"/>
            <a:ext cx="7145" cy="704851"/>
          </a:xfrm>
          <a:prstGeom prst="line">
            <a:avLst/>
          </a:prstGeom>
          <a:ln w="57150">
            <a:solidFill>
              <a:srgbClr val="00958C"/>
            </a:solidFill>
          </a:ln>
        </p:spPr>
        <p:txBody>
          <a:bodyPr lIns="34289" rIns="34289"/>
          <a:lstStyle/>
          <a:p>
            <a:endParaRPr sz="1350"/>
          </a:p>
        </p:txBody>
      </p:sp>
      <p:sp>
        <p:nvSpPr>
          <p:cNvPr id="605" name="Shape 605"/>
          <p:cNvSpPr/>
          <p:nvPr/>
        </p:nvSpPr>
        <p:spPr>
          <a:xfrm>
            <a:off x="5573316" y="5581650"/>
            <a:ext cx="689372" cy="0"/>
          </a:xfrm>
          <a:prstGeom prst="line">
            <a:avLst/>
          </a:prstGeom>
          <a:ln w="57150">
            <a:solidFill>
              <a:srgbClr val="AB74D5"/>
            </a:solidFill>
            <a:prstDash val="sysDash"/>
          </a:ln>
        </p:spPr>
        <p:txBody>
          <a:bodyPr lIns="34289" rIns="34289"/>
          <a:lstStyle/>
          <a:p>
            <a:endParaRPr sz="1350"/>
          </a:p>
        </p:txBody>
      </p:sp>
      <p:sp>
        <p:nvSpPr>
          <p:cNvPr id="606" name="Shape 606"/>
          <p:cNvSpPr/>
          <p:nvPr/>
        </p:nvSpPr>
        <p:spPr>
          <a:xfrm>
            <a:off x="6287433" y="5132861"/>
            <a:ext cx="606029" cy="23083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lgn="ctr">
              <a:spcBef>
                <a:spcPts val="600"/>
              </a:spcBef>
              <a:defRPr sz="1000">
                <a:solidFill>
                  <a:srgbClr val="000000"/>
                </a:solidFill>
              </a:defRPr>
            </a:lvl1pPr>
          </a:lstStyle>
          <a:p>
            <a:r>
              <a:rPr lang="de-DE" sz="900" dirty="0"/>
              <a:t>Giebel 2</a:t>
            </a:r>
          </a:p>
        </p:txBody>
      </p:sp>
      <p:sp>
        <p:nvSpPr>
          <p:cNvPr id="607" name="Shape 607"/>
          <p:cNvSpPr/>
          <p:nvPr/>
        </p:nvSpPr>
        <p:spPr>
          <a:xfrm>
            <a:off x="4963593" y="5132861"/>
            <a:ext cx="606029" cy="23083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lgn="ctr">
              <a:spcBef>
                <a:spcPts val="600"/>
              </a:spcBef>
              <a:defRPr sz="1000">
                <a:solidFill>
                  <a:srgbClr val="000000"/>
                </a:solidFill>
              </a:defRPr>
            </a:lvl1pPr>
          </a:lstStyle>
          <a:p>
            <a:r>
              <a:rPr lang="de-DE" sz="900" dirty="0"/>
              <a:t>Giebel 1</a:t>
            </a:r>
          </a:p>
        </p:txBody>
      </p:sp>
      <p:sp>
        <p:nvSpPr>
          <p:cNvPr id="608" name="Shape 608"/>
          <p:cNvSpPr/>
          <p:nvPr/>
        </p:nvSpPr>
        <p:spPr>
          <a:xfrm>
            <a:off x="6773332" y="4847034"/>
            <a:ext cx="167879" cy="7750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20" y="21600"/>
                </a:lnTo>
              </a:path>
            </a:pathLst>
          </a:custGeom>
          <a:ln cap="rnd">
            <a:solidFill>
              <a:srgbClr val="000000"/>
            </a:solidFill>
          </a:ln>
        </p:spPr>
        <p:txBody>
          <a:bodyPr lIns="34289" rIns="34289" anchor="ctr"/>
          <a:lstStyle/>
          <a:p>
            <a:pPr algn="ctr"/>
            <a:endParaRPr sz="1350"/>
          </a:p>
        </p:txBody>
      </p:sp>
      <p:sp>
        <p:nvSpPr>
          <p:cNvPr id="609" name="Shape 609"/>
          <p:cNvSpPr/>
          <p:nvPr/>
        </p:nvSpPr>
        <p:spPr>
          <a:xfrm>
            <a:off x="6987644" y="4965873"/>
            <a:ext cx="2298878" cy="571951"/>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nchor="ctr">
            <a:spAutoFit/>
          </a:bodyPr>
          <a:lstStyle/>
          <a:p>
            <a:pPr>
              <a:spcBef>
                <a:spcPts val="450"/>
              </a:spcBef>
              <a:defRPr sz="900">
                <a:solidFill>
                  <a:srgbClr val="000000"/>
                </a:solidFill>
              </a:defRPr>
            </a:pPr>
            <a:r>
              <a:rPr lang="de-DE" sz="900" dirty="0"/>
              <a:t>Auswahl: Straßenseite = Hofseite: unbekannt</a:t>
            </a:r>
          </a:p>
          <a:p>
            <a:pPr>
              <a:spcBef>
                <a:spcPts val="450"/>
              </a:spcBef>
              <a:defRPr sz="900">
                <a:solidFill>
                  <a:srgbClr val="000000"/>
                </a:solidFill>
              </a:defRPr>
            </a:pPr>
            <a:r>
              <a:rPr lang="de-DE" sz="900" dirty="0"/>
              <a:t>Auswahl: Giebel 1= Giebel 2: nein</a:t>
            </a:r>
          </a:p>
        </p:txBody>
      </p:sp>
      <p:sp>
        <p:nvSpPr>
          <p:cNvPr id="610" name="Shape 610"/>
          <p:cNvSpPr/>
          <p:nvPr/>
        </p:nvSpPr>
        <p:spPr>
          <a:xfrm>
            <a:off x="5567363" y="4900613"/>
            <a:ext cx="688182" cy="0"/>
          </a:xfrm>
          <a:prstGeom prst="line">
            <a:avLst/>
          </a:prstGeom>
          <a:ln w="57150">
            <a:solidFill>
              <a:srgbClr val="AB74D5"/>
            </a:solidFill>
          </a:ln>
        </p:spPr>
        <p:txBody>
          <a:bodyPr lIns="34289" rIns="34289"/>
          <a:lstStyle/>
          <a:p>
            <a:endParaRPr sz="1350"/>
          </a:p>
        </p:txBody>
      </p:sp>
      <p:sp>
        <p:nvSpPr>
          <p:cNvPr id="611" name="Shape 611"/>
          <p:cNvSpPr/>
          <p:nvPr/>
        </p:nvSpPr>
        <p:spPr>
          <a:xfrm>
            <a:off x="5285185" y="4661969"/>
            <a:ext cx="1252538" cy="23083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lgn="ctr">
              <a:spcBef>
                <a:spcPts val="600"/>
              </a:spcBef>
              <a:defRPr sz="1000">
                <a:solidFill>
                  <a:srgbClr val="000000"/>
                </a:solidFill>
              </a:defRPr>
            </a:lvl1pPr>
          </a:lstStyle>
          <a:p>
            <a:r>
              <a:rPr lang="de-DE" sz="900" dirty="0"/>
              <a:t>Hofseite</a:t>
            </a:r>
          </a:p>
        </p:txBody>
      </p:sp>
      <p:sp>
        <p:nvSpPr>
          <p:cNvPr id="40" name="Textfeld 39"/>
          <p:cNvSpPr txBox="1"/>
          <p:nvPr/>
        </p:nvSpPr>
        <p:spPr>
          <a:xfrm>
            <a:off x="9013031" y="6337626"/>
            <a:ext cx="426718" cy="184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ctr">
            <a:spAutoFit/>
          </a:bodyPr>
          <a:lstStyle/>
          <a:p>
            <a:pPr defTabSz="342900"/>
            <a:r>
              <a:rPr lang="de-DE" sz="750" dirty="0">
                <a:solidFill>
                  <a:schemeClr val="bg2">
                    <a:lumMod val="50000"/>
                  </a:schemeClr>
                </a:solidFill>
              </a:rPr>
              <a:t>Seite 29</a:t>
            </a:r>
          </a:p>
        </p:txBody>
      </p:sp>
      <p:pic>
        <p:nvPicPr>
          <p:cNvPr id="42" name="Grafik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72274" y="1277735"/>
            <a:ext cx="1048023" cy="786017"/>
          </a:xfrm>
          <a:prstGeom prst="rect">
            <a:avLst/>
          </a:prstGeom>
        </p:spPr>
      </p:pic>
      <p:sp>
        <p:nvSpPr>
          <p:cNvPr id="43" name="Shape 50">
            <a:extLst>
              <a:ext uri="{FF2B5EF4-FFF2-40B4-BE49-F238E27FC236}">
                <a16:creationId xmlns:a16="http://schemas.microsoft.com/office/drawing/2014/main" id="{3F77C15E-A0FC-4C95-BA68-882906D67729}"/>
              </a:ext>
            </a:extLst>
          </p:cNvPr>
          <p:cNvSpPr>
            <a:spLocks noGrp="1"/>
          </p:cNvSpPr>
          <p:nvPr>
            <p:ph type="title"/>
          </p:nvPr>
        </p:nvSpPr>
        <p:spPr>
          <a:xfrm>
            <a:off x="871935" y="568324"/>
            <a:ext cx="2881511" cy="485775"/>
          </a:xfrm>
          <a:prstGeom prst="rect">
            <a:avLst/>
          </a:prstGeom>
          <a:effectLst/>
        </p:spPr>
        <p:txBody>
          <a:bodyPr>
            <a:normAutofit/>
          </a:bodyPr>
          <a:lstStyle/>
          <a:p>
            <a:pPr algn="ctr">
              <a:defRPr sz="2000"/>
            </a:pPr>
            <a:r>
              <a:rPr lang="de-DE" dirty="0"/>
              <a:t>5   Datenaufnahme</a:t>
            </a:r>
            <a:endParaRPr dirty="0"/>
          </a:p>
        </p:txBody>
      </p:sp>
      <p:sp>
        <p:nvSpPr>
          <p:cNvPr id="38" name="Shape 50">
            <a:extLst>
              <a:ext uri="{FF2B5EF4-FFF2-40B4-BE49-F238E27FC236}">
                <a16:creationId xmlns:a16="http://schemas.microsoft.com/office/drawing/2014/main" id="{C1948BFD-D92F-4A26-8A5E-96B74B745835}"/>
              </a:ext>
            </a:extLst>
          </p:cNvPr>
          <p:cNvSpPr txBox="1">
            <a:spLocks/>
          </p:cNvSpPr>
          <p:nvPr/>
        </p:nvSpPr>
        <p:spPr>
          <a:xfrm>
            <a:off x="871934" y="1155698"/>
            <a:ext cx="2881511" cy="485775"/>
          </a:xfrm>
          <a:prstGeom prst="rect">
            <a:avLst/>
          </a:prstGeom>
          <a:ln w="12700">
            <a:miter lim="400000"/>
          </a:ln>
          <a:effectLst/>
          <a:extLst>
            <a:ext uri="{C572A759-6A51-4108-AA02-DFA0A04FC94B}">
              <ma14:wrappingTextBoxFlag xmlns:ma14="http://schemas.microsoft.com/office/mac/drawingml/2011/main" xmlns="" val="1"/>
            </a:ext>
          </a:extLst>
        </p:spPr>
        <p:txBody>
          <a:bodyPr lIns="45719" rIns="45719" anchor="b">
            <a:normAutofit/>
          </a:bodyPr>
          <a:lstStyle>
            <a:lvl1pPr marL="0" marR="0" indent="0" algn="ctr" defTabSz="342900" rtl="0" latinLnBrk="0">
              <a:lnSpc>
                <a:spcPct val="100000"/>
              </a:lnSpc>
              <a:spcBef>
                <a:spcPts val="0"/>
              </a:spcBef>
              <a:spcAft>
                <a:spcPts val="0"/>
              </a:spcAft>
              <a:buClrTx/>
              <a:buSzTx/>
              <a:buFontTx/>
              <a:buNone/>
              <a:tabLst/>
              <a:defRPr sz="2000" b="1" i="0" u="none" strike="noStrike" cap="none" spc="0" baseline="0">
                <a:ln>
                  <a:noFill/>
                </a:ln>
                <a:solidFill>
                  <a:srgbClr val="FFFFFF"/>
                </a:solidFill>
                <a:uFillTx/>
                <a:latin typeface="+mj-lt"/>
                <a:ea typeface="+mj-ea"/>
                <a:cs typeface="+mj-cs"/>
                <a:sym typeface="Century Gothic"/>
              </a:defRPr>
            </a:lvl1pPr>
            <a:lvl2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2pPr>
            <a:lvl3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3pPr>
            <a:lvl4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4pPr>
            <a:lvl5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5pPr>
            <a:lvl6pPr marL="0" marR="0" indent="3429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6pPr>
            <a:lvl7pPr marL="0" marR="0" indent="6858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7pPr>
            <a:lvl8pPr marL="0" marR="0" indent="10287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8pPr>
            <a:lvl9pPr marL="0" marR="0" indent="13716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9pPr>
          </a:lstStyle>
          <a:p>
            <a:pPr hangingPunct="1">
              <a:defRPr sz="2000"/>
            </a:pPr>
            <a:r>
              <a:rPr lang="de-DE" sz="1600" dirty="0"/>
              <a:t>5.2 Gebäude von außen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Grafik 23"/>
          <p:cNvPicPr>
            <a:picLocks noChangeAspect="1"/>
          </p:cNvPicPr>
          <p:nvPr/>
        </p:nvPicPr>
        <p:blipFill rotWithShape="1">
          <a:blip r:embed="rId2">
            <a:extLst>
              <a:ext uri="{28A0092B-C50C-407E-A947-70E740481C1C}">
                <a14:useLocalDpi xmlns:a14="http://schemas.microsoft.com/office/drawing/2010/main" val="0"/>
              </a:ext>
            </a:extLst>
          </a:blip>
          <a:srcRect l="1448" t="33517" r="838" b="60568"/>
          <a:stretch/>
        </p:blipFill>
        <p:spPr>
          <a:xfrm>
            <a:off x="4143878" y="2184343"/>
            <a:ext cx="5136542" cy="875290"/>
          </a:xfrm>
          <a:prstGeom prst="rect">
            <a:avLst/>
          </a:prstGeom>
        </p:spPr>
      </p:pic>
      <p:sp>
        <p:nvSpPr>
          <p:cNvPr id="613" name="Shape 613"/>
          <p:cNvSpPr/>
          <p:nvPr/>
        </p:nvSpPr>
        <p:spPr>
          <a:xfrm>
            <a:off x="871935" y="2435399"/>
            <a:ext cx="2881511" cy="3139321"/>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spAutoFit/>
          </a:bodyPr>
          <a:lstStyle/>
          <a:p>
            <a:pPr>
              <a:buClr>
                <a:srgbClr val="94C627"/>
              </a:buClr>
              <a:buSzPct val="100000"/>
              <a:defRPr sz="1200">
                <a:solidFill>
                  <a:srgbClr val="000000"/>
                </a:solidFill>
              </a:defRPr>
            </a:pPr>
            <a:r>
              <a:rPr lang="de-DE" sz="1100" b="1" dirty="0"/>
              <a:t>Fenster</a:t>
            </a:r>
          </a:p>
          <a:p>
            <a:pPr marL="128588" indent="-128588">
              <a:buClr>
                <a:srgbClr val="94C627"/>
              </a:buClr>
              <a:buSzPct val="100000"/>
              <a:buFont typeface="Arial"/>
              <a:buChar char="•"/>
              <a:defRPr sz="1200">
                <a:solidFill>
                  <a:srgbClr val="000000"/>
                </a:solidFill>
              </a:defRPr>
            </a:pPr>
            <a:endParaRPr lang="de-DE" sz="1100" dirty="0"/>
          </a:p>
          <a:p>
            <a:pPr marL="128588" indent="-128588">
              <a:buClr>
                <a:srgbClr val="94C627"/>
              </a:buClr>
              <a:buSzPct val="100000"/>
              <a:buFont typeface="Arial"/>
              <a:buChar char="•"/>
              <a:defRPr sz="1200">
                <a:solidFill>
                  <a:srgbClr val="000000"/>
                </a:solidFill>
              </a:defRPr>
            </a:pPr>
            <a:r>
              <a:rPr lang="de-DE" sz="1100" dirty="0"/>
              <a:t>Das Feld </a:t>
            </a:r>
            <a:r>
              <a:rPr lang="de-DE" sz="1100" b="1" dirty="0"/>
              <a:t>Fenster </a:t>
            </a:r>
            <a:r>
              <a:rPr lang="de-DE" sz="1100" dirty="0"/>
              <a:t>erfasst alle nötigen Informationen zu den sichtbaren Fenstern in der Außenfassade hinsichtlich Zustand, Material und einer möglichen Dämmung der Fenster.</a:t>
            </a:r>
          </a:p>
          <a:p>
            <a:pPr>
              <a:buClr>
                <a:srgbClr val="94C627"/>
              </a:buClr>
              <a:buSzPct val="100000"/>
              <a:defRPr sz="1200">
                <a:solidFill>
                  <a:srgbClr val="000000"/>
                </a:solidFill>
              </a:defRPr>
            </a:pPr>
            <a:endParaRPr lang="de-DE" sz="1100" dirty="0"/>
          </a:p>
          <a:p>
            <a:pPr marL="128588" indent="-128588">
              <a:buClr>
                <a:srgbClr val="94C627"/>
              </a:buClr>
              <a:buSzPct val="100000"/>
              <a:buFont typeface="Arial"/>
              <a:buChar char="•"/>
              <a:defRPr sz="1200">
                <a:solidFill>
                  <a:srgbClr val="000000"/>
                </a:solidFill>
              </a:defRPr>
            </a:pPr>
            <a:r>
              <a:rPr lang="de-DE" sz="1100" dirty="0"/>
              <a:t>Wenn bei Gebäuden die Fenster der Straßen- und Hofseite bzw. Giebelseiten gleich oder sehr ähnlich aussehen, wird dies ausgewählt und das Ausfüllen der Kästchen erfolgt automatisch (grünes Kästchen). Sollten Fenster einer Seite nicht einsehbar sein, so wird die Option „unbekannt“ ausgewählt und alle Angaben werden automatisch auf „unbekannt“ gestellt.</a:t>
            </a:r>
          </a:p>
        </p:txBody>
      </p:sp>
      <p:sp>
        <p:nvSpPr>
          <p:cNvPr id="616" name="Shape 616"/>
          <p:cNvSpPr/>
          <p:nvPr/>
        </p:nvSpPr>
        <p:spPr>
          <a:xfrm>
            <a:off x="4085034" y="3044600"/>
            <a:ext cx="5278042" cy="0"/>
          </a:xfrm>
          <a:prstGeom prst="line">
            <a:avLst/>
          </a:prstGeom>
          <a:ln w="19050" cap="rnd">
            <a:solidFill>
              <a:srgbClr val="808080"/>
            </a:solidFill>
            <a:prstDash val="sysDash"/>
          </a:ln>
        </p:spPr>
        <p:txBody>
          <a:bodyPr lIns="34289" rIns="34289"/>
          <a:lstStyle/>
          <a:p>
            <a:endParaRPr sz="1350"/>
          </a:p>
        </p:txBody>
      </p:sp>
      <p:sp>
        <p:nvSpPr>
          <p:cNvPr id="617" name="Shape 617"/>
          <p:cNvSpPr/>
          <p:nvPr/>
        </p:nvSpPr>
        <p:spPr>
          <a:xfrm>
            <a:off x="4013597" y="2197894"/>
            <a:ext cx="5397104" cy="0"/>
          </a:xfrm>
          <a:prstGeom prst="line">
            <a:avLst/>
          </a:prstGeom>
          <a:ln w="19050" cap="rnd">
            <a:solidFill>
              <a:srgbClr val="808080"/>
            </a:solidFill>
            <a:prstDash val="sysDash"/>
          </a:ln>
        </p:spPr>
        <p:txBody>
          <a:bodyPr lIns="34289" rIns="34289"/>
          <a:lstStyle/>
          <a:p>
            <a:endParaRPr sz="1350"/>
          </a:p>
        </p:txBody>
      </p:sp>
      <p:sp>
        <p:nvSpPr>
          <p:cNvPr id="618" name="Shape 618"/>
          <p:cNvSpPr/>
          <p:nvPr/>
        </p:nvSpPr>
        <p:spPr>
          <a:xfrm>
            <a:off x="4276517" y="1566337"/>
            <a:ext cx="1235780" cy="20774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spcBef>
                <a:spcPts val="600"/>
              </a:spcBef>
              <a:defRPr sz="1000">
                <a:solidFill>
                  <a:srgbClr val="000000"/>
                </a:solidFill>
              </a:defRPr>
            </a:lvl1pPr>
          </a:lstStyle>
          <a:p>
            <a:r>
              <a:rPr lang="de-DE" sz="900" dirty="0"/>
              <a:t>Fenster</a:t>
            </a:r>
          </a:p>
        </p:txBody>
      </p:sp>
      <p:sp>
        <p:nvSpPr>
          <p:cNvPr id="619" name="Shape 619"/>
          <p:cNvSpPr/>
          <p:nvPr/>
        </p:nvSpPr>
        <p:spPr>
          <a:xfrm flipH="1">
            <a:off x="4264785" y="1634429"/>
            <a:ext cx="2" cy="600084"/>
          </a:xfrm>
          <a:prstGeom prst="line">
            <a:avLst/>
          </a:prstGeom>
          <a:noFill/>
          <a:ln w="19050" cap="rnd">
            <a:solidFill>
              <a:srgbClr val="000000"/>
            </a:solidFill>
            <a:prstDash val="solid"/>
            <a:round/>
            <a:tailEnd type="triangle" w="med" len="med"/>
          </a:ln>
          <a:effectLst/>
        </p:spPr>
        <p:txBody>
          <a:bodyPr wrap="square" lIns="34289" tIns="34289" rIns="34289" bIns="34289" numCol="1" anchor="t">
            <a:noAutofit/>
          </a:bodyPr>
          <a:lstStyle/>
          <a:p>
            <a:endParaRPr sz="1350"/>
          </a:p>
        </p:txBody>
      </p:sp>
      <p:sp>
        <p:nvSpPr>
          <p:cNvPr id="620" name="Shape 620"/>
          <p:cNvSpPr/>
          <p:nvPr/>
        </p:nvSpPr>
        <p:spPr>
          <a:xfrm flipV="1">
            <a:off x="8679655" y="2644966"/>
            <a:ext cx="2" cy="737702"/>
          </a:xfrm>
          <a:prstGeom prst="line">
            <a:avLst/>
          </a:prstGeom>
          <a:noFill/>
          <a:ln w="19050" cap="rnd">
            <a:solidFill>
              <a:srgbClr val="000000"/>
            </a:solidFill>
            <a:prstDash val="solid"/>
            <a:round/>
            <a:tailEnd type="triangle" w="med" len="med"/>
          </a:ln>
          <a:effectLst/>
        </p:spPr>
        <p:txBody>
          <a:bodyPr wrap="square" lIns="34289" tIns="34289" rIns="34289" bIns="34289" numCol="1" anchor="t">
            <a:noAutofit/>
          </a:bodyPr>
          <a:lstStyle/>
          <a:p>
            <a:endParaRPr sz="1350"/>
          </a:p>
        </p:txBody>
      </p:sp>
      <p:sp>
        <p:nvSpPr>
          <p:cNvPr id="629" name="Shape 629"/>
          <p:cNvSpPr/>
          <p:nvPr/>
        </p:nvSpPr>
        <p:spPr>
          <a:xfrm>
            <a:off x="4126202" y="2889043"/>
            <a:ext cx="3523796" cy="127145"/>
          </a:xfrm>
          <a:prstGeom prst="rect">
            <a:avLst/>
          </a:prstGeom>
          <a:noFill/>
          <a:ln w="28575" cap="rnd">
            <a:solidFill>
              <a:srgbClr val="94C627"/>
            </a:solidFill>
            <a:prstDash val="solid"/>
            <a:round/>
          </a:ln>
          <a:effectLst/>
        </p:spPr>
        <p:txBody>
          <a:bodyPr wrap="square" lIns="34289" tIns="34289" rIns="34289" bIns="34289" numCol="1" anchor="ctr">
            <a:noAutofit/>
          </a:bodyPr>
          <a:lstStyle/>
          <a:p>
            <a:pPr algn="ctr"/>
            <a:endParaRPr sz="1350"/>
          </a:p>
        </p:txBody>
      </p:sp>
      <p:sp>
        <p:nvSpPr>
          <p:cNvPr id="633" name="Shape 633"/>
          <p:cNvSpPr/>
          <p:nvPr/>
        </p:nvSpPr>
        <p:spPr>
          <a:xfrm>
            <a:off x="8271272" y="3398024"/>
            <a:ext cx="1408510" cy="203133"/>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lnSpc>
                <a:spcPct val="80000"/>
              </a:lnSpc>
              <a:spcBef>
                <a:spcPts val="600"/>
              </a:spcBef>
              <a:defRPr sz="1000">
                <a:solidFill>
                  <a:srgbClr val="000000"/>
                </a:solidFill>
              </a:defRPr>
            </a:lvl1pPr>
          </a:lstStyle>
          <a:p>
            <a:r>
              <a:rPr lang="de-DE" sz="900" dirty="0"/>
              <a:t>Anmerkungen</a:t>
            </a:r>
          </a:p>
        </p:txBody>
      </p:sp>
      <p:sp>
        <p:nvSpPr>
          <p:cNvPr id="23" name="Textfeld 22"/>
          <p:cNvSpPr txBox="1"/>
          <p:nvPr/>
        </p:nvSpPr>
        <p:spPr>
          <a:xfrm>
            <a:off x="9013031" y="6337626"/>
            <a:ext cx="426718" cy="184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ctr">
            <a:spAutoFit/>
          </a:bodyPr>
          <a:lstStyle/>
          <a:p>
            <a:pPr defTabSz="342900"/>
            <a:r>
              <a:rPr lang="de-DE" sz="750" dirty="0">
                <a:solidFill>
                  <a:schemeClr val="bg2">
                    <a:lumMod val="50000"/>
                  </a:schemeClr>
                </a:solidFill>
              </a:rPr>
              <a:t>Seite 30</a:t>
            </a:r>
          </a:p>
        </p:txBody>
      </p:sp>
      <p:sp>
        <p:nvSpPr>
          <p:cNvPr id="16" name="Shape 50">
            <a:extLst>
              <a:ext uri="{FF2B5EF4-FFF2-40B4-BE49-F238E27FC236}">
                <a16:creationId xmlns:a16="http://schemas.microsoft.com/office/drawing/2014/main" id="{EEDDD585-952C-4F59-BBFB-EFBDC31DA925}"/>
              </a:ext>
            </a:extLst>
          </p:cNvPr>
          <p:cNvSpPr>
            <a:spLocks noGrp="1"/>
          </p:cNvSpPr>
          <p:nvPr>
            <p:ph type="title"/>
          </p:nvPr>
        </p:nvSpPr>
        <p:spPr>
          <a:xfrm>
            <a:off x="871935" y="568324"/>
            <a:ext cx="2881511" cy="485775"/>
          </a:xfrm>
          <a:prstGeom prst="rect">
            <a:avLst/>
          </a:prstGeom>
          <a:effectLst/>
        </p:spPr>
        <p:txBody>
          <a:bodyPr>
            <a:normAutofit/>
          </a:bodyPr>
          <a:lstStyle/>
          <a:p>
            <a:pPr algn="ctr">
              <a:defRPr sz="2000"/>
            </a:pPr>
            <a:r>
              <a:rPr lang="de-DE" dirty="0"/>
              <a:t>5   Datenaufnahme</a:t>
            </a:r>
            <a:endParaRPr dirty="0"/>
          </a:p>
        </p:txBody>
      </p:sp>
      <p:sp>
        <p:nvSpPr>
          <p:cNvPr id="14" name="Shape 50">
            <a:extLst>
              <a:ext uri="{FF2B5EF4-FFF2-40B4-BE49-F238E27FC236}">
                <a16:creationId xmlns:a16="http://schemas.microsoft.com/office/drawing/2014/main" id="{BC58723A-7929-41F3-81DA-1A77C6D7787E}"/>
              </a:ext>
            </a:extLst>
          </p:cNvPr>
          <p:cNvSpPr txBox="1">
            <a:spLocks/>
          </p:cNvSpPr>
          <p:nvPr/>
        </p:nvSpPr>
        <p:spPr>
          <a:xfrm>
            <a:off x="871934" y="1155698"/>
            <a:ext cx="2881511" cy="485775"/>
          </a:xfrm>
          <a:prstGeom prst="rect">
            <a:avLst/>
          </a:prstGeom>
          <a:ln w="12700">
            <a:miter lim="400000"/>
          </a:ln>
          <a:effectLst/>
          <a:extLst>
            <a:ext uri="{C572A759-6A51-4108-AA02-DFA0A04FC94B}">
              <ma14:wrappingTextBoxFlag xmlns:ma14="http://schemas.microsoft.com/office/mac/drawingml/2011/main" xmlns="" val="1"/>
            </a:ext>
          </a:extLst>
        </p:spPr>
        <p:txBody>
          <a:bodyPr lIns="45719" rIns="45719" anchor="b">
            <a:normAutofit/>
          </a:bodyPr>
          <a:lstStyle>
            <a:lvl1pPr marL="0" marR="0" indent="0" algn="ctr" defTabSz="342900" rtl="0" latinLnBrk="0">
              <a:lnSpc>
                <a:spcPct val="100000"/>
              </a:lnSpc>
              <a:spcBef>
                <a:spcPts val="0"/>
              </a:spcBef>
              <a:spcAft>
                <a:spcPts val="0"/>
              </a:spcAft>
              <a:buClrTx/>
              <a:buSzTx/>
              <a:buFontTx/>
              <a:buNone/>
              <a:tabLst/>
              <a:defRPr sz="2000" b="1" i="0" u="none" strike="noStrike" cap="none" spc="0" baseline="0">
                <a:ln>
                  <a:noFill/>
                </a:ln>
                <a:solidFill>
                  <a:srgbClr val="FFFFFF"/>
                </a:solidFill>
                <a:uFillTx/>
                <a:latin typeface="+mj-lt"/>
                <a:ea typeface="+mj-ea"/>
                <a:cs typeface="+mj-cs"/>
                <a:sym typeface="Century Gothic"/>
              </a:defRPr>
            </a:lvl1pPr>
            <a:lvl2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2pPr>
            <a:lvl3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3pPr>
            <a:lvl4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4pPr>
            <a:lvl5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5pPr>
            <a:lvl6pPr marL="0" marR="0" indent="3429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6pPr>
            <a:lvl7pPr marL="0" marR="0" indent="6858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7pPr>
            <a:lvl8pPr marL="0" marR="0" indent="10287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8pPr>
            <a:lvl9pPr marL="0" marR="0" indent="13716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9pPr>
          </a:lstStyle>
          <a:p>
            <a:pPr hangingPunct="1">
              <a:defRPr sz="2000"/>
            </a:pPr>
            <a:r>
              <a:rPr lang="de-DE" sz="1600" dirty="0"/>
              <a:t>5.2 Gebäude von außen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afik 24"/>
          <p:cNvPicPr>
            <a:picLocks noChangeAspect="1"/>
          </p:cNvPicPr>
          <p:nvPr/>
        </p:nvPicPr>
        <p:blipFill rotWithShape="1">
          <a:blip r:embed="rId2">
            <a:extLst>
              <a:ext uri="{28A0092B-C50C-407E-A947-70E740481C1C}">
                <a14:useLocalDpi xmlns:a14="http://schemas.microsoft.com/office/drawing/2010/main" val="0"/>
              </a:ext>
            </a:extLst>
          </a:blip>
          <a:srcRect l="1448" t="33517" r="838" b="60568"/>
          <a:stretch/>
        </p:blipFill>
        <p:spPr>
          <a:xfrm>
            <a:off x="4099590" y="1034357"/>
            <a:ext cx="5136542" cy="875290"/>
          </a:xfrm>
          <a:prstGeom prst="rect">
            <a:avLst/>
          </a:prstGeom>
        </p:spPr>
      </p:pic>
      <p:sp>
        <p:nvSpPr>
          <p:cNvPr id="635" name="Shape 635"/>
          <p:cNvSpPr/>
          <p:nvPr/>
        </p:nvSpPr>
        <p:spPr>
          <a:xfrm>
            <a:off x="871935" y="2743201"/>
            <a:ext cx="2881511" cy="1692771"/>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spAutoFit/>
          </a:bodyPr>
          <a:lstStyle/>
          <a:p>
            <a:pPr marL="91678" indent="-91678">
              <a:buClr>
                <a:srgbClr val="94C627"/>
              </a:buClr>
              <a:buSzPct val="100000"/>
              <a:buFont typeface="Arial"/>
              <a:buChar char="•"/>
              <a:defRPr sz="1200">
                <a:solidFill>
                  <a:srgbClr val="000000"/>
                </a:solidFill>
              </a:defRPr>
            </a:pPr>
            <a:r>
              <a:rPr lang="de-DE" sz="1100" dirty="0"/>
              <a:t>Das Feld </a:t>
            </a:r>
            <a:r>
              <a:rPr lang="de-DE" sz="1100" b="1" dirty="0"/>
              <a:t>Zustand </a:t>
            </a:r>
            <a:r>
              <a:rPr lang="de-DE" sz="1100" dirty="0"/>
              <a:t>erfasst den Zustand der sichtbaren Fenster.</a:t>
            </a:r>
          </a:p>
          <a:p>
            <a:pPr marL="91678" indent="-91678">
              <a:buClr>
                <a:srgbClr val="94C627"/>
              </a:buClr>
              <a:buSzPct val="100000"/>
              <a:buFont typeface="Arial"/>
              <a:buChar char="•"/>
              <a:defRPr sz="1200">
                <a:solidFill>
                  <a:srgbClr val="000000"/>
                </a:solidFill>
              </a:defRPr>
            </a:pPr>
            <a:endParaRPr lang="de-DE" sz="1100" dirty="0"/>
          </a:p>
          <a:p>
            <a:pPr marL="91678" indent="-91678">
              <a:buClr>
                <a:srgbClr val="94C627"/>
              </a:buClr>
              <a:buSzPct val="100000"/>
              <a:buFont typeface="Arial"/>
              <a:buChar char="•"/>
              <a:defRPr sz="1200">
                <a:solidFill>
                  <a:srgbClr val="000000"/>
                </a:solidFill>
              </a:defRPr>
            </a:pPr>
            <a:r>
              <a:rPr lang="de-DE" sz="1100" dirty="0"/>
              <a:t>Bei der Bewertung wird lediglich abgewogen, ob die Fenster noch ihrer Funktion als Schutz vor Wind, Wasser und Kälte gerecht werden.</a:t>
            </a:r>
            <a:endParaRPr lang="de-DE" sz="1100" b="1" dirty="0"/>
          </a:p>
          <a:p>
            <a:pPr marL="91678" indent="-91678">
              <a:buClr>
                <a:srgbClr val="94C627"/>
              </a:buClr>
              <a:buSzPct val="100000"/>
              <a:buFont typeface="Arial"/>
              <a:buChar char="•"/>
              <a:defRPr sz="1200">
                <a:solidFill>
                  <a:srgbClr val="000000"/>
                </a:solidFill>
              </a:defRPr>
            </a:pPr>
            <a:endParaRPr lang="de-DE" sz="900" b="1" dirty="0"/>
          </a:p>
          <a:p>
            <a:pPr marL="91678" indent="-91678">
              <a:defRPr sz="1200">
                <a:solidFill>
                  <a:srgbClr val="000000"/>
                </a:solidFill>
              </a:defRPr>
            </a:pPr>
            <a:endParaRPr lang="de-DE" sz="900" b="1" dirty="0"/>
          </a:p>
          <a:p>
            <a:pPr marL="91678" indent="-91678">
              <a:buClr>
                <a:srgbClr val="94C627"/>
              </a:buClr>
              <a:buSzPct val="100000"/>
              <a:buFont typeface="Arial"/>
              <a:buChar char="•"/>
              <a:defRPr sz="1200">
                <a:solidFill>
                  <a:srgbClr val="000000"/>
                </a:solidFill>
              </a:defRPr>
            </a:pPr>
            <a:endParaRPr lang="de-DE" sz="900" b="1" dirty="0"/>
          </a:p>
        </p:txBody>
      </p:sp>
      <p:sp>
        <p:nvSpPr>
          <p:cNvPr id="638" name="Shape 638"/>
          <p:cNvSpPr/>
          <p:nvPr/>
        </p:nvSpPr>
        <p:spPr>
          <a:xfrm>
            <a:off x="4085034" y="1889871"/>
            <a:ext cx="5278042" cy="0"/>
          </a:xfrm>
          <a:prstGeom prst="line">
            <a:avLst/>
          </a:prstGeom>
          <a:ln w="19050" cap="rnd">
            <a:solidFill>
              <a:srgbClr val="808080"/>
            </a:solidFill>
            <a:prstDash val="sysDash"/>
          </a:ln>
        </p:spPr>
        <p:txBody>
          <a:bodyPr lIns="34289" rIns="34289"/>
          <a:lstStyle/>
          <a:p>
            <a:endParaRPr sz="1350"/>
          </a:p>
        </p:txBody>
      </p:sp>
      <p:sp>
        <p:nvSpPr>
          <p:cNvPr id="639" name="Shape 639"/>
          <p:cNvSpPr/>
          <p:nvPr/>
        </p:nvSpPr>
        <p:spPr>
          <a:xfrm>
            <a:off x="4013597" y="1068809"/>
            <a:ext cx="5397104" cy="0"/>
          </a:xfrm>
          <a:prstGeom prst="line">
            <a:avLst/>
          </a:prstGeom>
          <a:ln w="19050" cap="rnd">
            <a:solidFill>
              <a:srgbClr val="808080"/>
            </a:solidFill>
            <a:prstDash val="sysDash"/>
          </a:ln>
        </p:spPr>
        <p:txBody>
          <a:bodyPr lIns="34289" rIns="34289"/>
          <a:lstStyle/>
          <a:p>
            <a:endParaRPr sz="1350"/>
          </a:p>
        </p:txBody>
      </p:sp>
      <p:sp>
        <p:nvSpPr>
          <p:cNvPr id="640" name="Shape 640"/>
          <p:cNvSpPr/>
          <p:nvPr/>
        </p:nvSpPr>
        <p:spPr>
          <a:xfrm flipV="1">
            <a:off x="8679656" y="1489100"/>
            <a:ext cx="0" cy="738188"/>
          </a:xfrm>
          <a:prstGeom prst="line">
            <a:avLst/>
          </a:prstGeom>
          <a:ln w="19050" cap="rnd">
            <a:solidFill>
              <a:srgbClr val="000000"/>
            </a:solidFill>
            <a:tailEnd type="triangle"/>
          </a:ln>
        </p:spPr>
        <p:txBody>
          <a:bodyPr lIns="34289" rIns="34289"/>
          <a:lstStyle/>
          <a:p>
            <a:endParaRPr sz="1350"/>
          </a:p>
        </p:txBody>
      </p:sp>
      <p:grpSp>
        <p:nvGrpSpPr>
          <p:cNvPr id="643" name="Group 643"/>
          <p:cNvGrpSpPr/>
          <p:nvPr/>
        </p:nvGrpSpPr>
        <p:grpSpPr>
          <a:xfrm>
            <a:off x="4415989" y="1397862"/>
            <a:ext cx="163117" cy="626270"/>
            <a:chOff x="0" y="0"/>
            <a:chExt cx="217487" cy="835025"/>
          </a:xfrm>
        </p:grpSpPr>
        <p:sp>
          <p:nvSpPr>
            <p:cNvPr id="641" name="Shape 641"/>
            <p:cNvSpPr/>
            <p:nvPr/>
          </p:nvSpPr>
          <p:spPr>
            <a:xfrm flipH="1" flipV="1">
              <a:off x="-1" y="5"/>
              <a:ext cx="216345" cy="2"/>
            </a:xfrm>
            <a:prstGeom prst="line">
              <a:avLst/>
            </a:prstGeom>
            <a:noFill/>
            <a:ln w="19050" cap="rnd">
              <a:solidFill>
                <a:srgbClr val="000000"/>
              </a:solidFill>
              <a:prstDash val="solid"/>
              <a:round/>
              <a:tailEnd type="triangle" w="med" len="med"/>
            </a:ln>
            <a:effectLst/>
          </p:spPr>
          <p:txBody>
            <a:bodyPr wrap="square" lIns="34289" tIns="34289" rIns="34289" bIns="34289" numCol="1" anchor="t">
              <a:noAutofit/>
            </a:bodyPr>
            <a:lstStyle/>
            <a:p>
              <a:endParaRPr sz="1350"/>
            </a:p>
          </p:txBody>
        </p:sp>
        <p:sp>
          <p:nvSpPr>
            <p:cNvPr id="642" name="Shape 642"/>
            <p:cNvSpPr/>
            <p:nvPr/>
          </p:nvSpPr>
          <p:spPr>
            <a:xfrm flipH="1">
              <a:off x="217486" y="0"/>
              <a:ext cx="2" cy="835026"/>
            </a:xfrm>
            <a:prstGeom prst="line">
              <a:avLst/>
            </a:prstGeom>
            <a:noFill/>
            <a:ln w="19050" cap="rnd">
              <a:solidFill>
                <a:srgbClr val="000000"/>
              </a:solidFill>
              <a:prstDash val="solid"/>
              <a:round/>
            </a:ln>
            <a:effectLst/>
          </p:spPr>
          <p:txBody>
            <a:bodyPr wrap="square" lIns="34289" tIns="34289" rIns="34289" bIns="34289" numCol="1" anchor="t">
              <a:noAutofit/>
            </a:bodyPr>
            <a:lstStyle/>
            <a:p>
              <a:endParaRPr sz="1350"/>
            </a:p>
          </p:txBody>
        </p:sp>
      </p:grpSp>
      <p:sp>
        <p:nvSpPr>
          <p:cNvPr id="644" name="Shape 644"/>
          <p:cNvSpPr/>
          <p:nvPr/>
        </p:nvSpPr>
        <p:spPr>
          <a:xfrm>
            <a:off x="4586249" y="1857521"/>
            <a:ext cx="1543051" cy="23083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spcBef>
                <a:spcPts val="600"/>
              </a:spcBef>
              <a:defRPr sz="1000">
                <a:solidFill>
                  <a:srgbClr val="000000"/>
                </a:solidFill>
              </a:defRPr>
            </a:lvl1pPr>
          </a:lstStyle>
          <a:p>
            <a:r>
              <a:rPr lang="de-DE" sz="900" dirty="0"/>
              <a:t>Zustand</a:t>
            </a:r>
          </a:p>
        </p:txBody>
      </p:sp>
      <p:sp>
        <p:nvSpPr>
          <p:cNvPr id="645" name="Shape 645"/>
          <p:cNvSpPr/>
          <p:nvPr/>
        </p:nvSpPr>
        <p:spPr>
          <a:xfrm>
            <a:off x="8271272" y="2229305"/>
            <a:ext cx="1408510" cy="203133"/>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lnSpc>
                <a:spcPct val="80000"/>
              </a:lnSpc>
              <a:spcBef>
                <a:spcPts val="600"/>
              </a:spcBef>
              <a:defRPr sz="1000">
                <a:solidFill>
                  <a:srgbClr val="000000"/>
                </a:solidFill>
              </a:defRPr>
            </a:lvl1pPr>
          </a:lstStyle>
          <a:p>
            <a:r>
              <a:rPr lang="de-DE" sz="900" dirty="0"/>
              <a:t>Anmerkungen</a:t>
            </a:r>
          </a:p>
        </p:txBody>
      </p:sp>
      <p:sp>
        <p:nvSpPr>
          <p:cNvPr id="654" name="Shape 654"/>
          <p:cNvSpPr/>
          <p:nvPr/>
        </p:nvSpPr>
        <p:spPr>
          <a:xfrm>
            <a:off x="7800976" y="2926462"/>
            <a:ext cx="1450182" cy="1483284"/>
          </a:xfrm>
          <a:prstGeom prst="rect">
            <a:avLst/>
          </a:prstGeom>
          <a:ln w="6350" cap="rnd">
            <a:solidFill>
              <a:srgbClr val="BFBFBF"/>
            </a:solidFill>
          </a:ln>
        </p:spPr>
        <p:txBody>
          <a:bodyPr lIns="34289" rIns="34289" anchor="ctr"/>
          <a:lstStyle/>
          <a:p>
            <a:pPr algn="ctr"/>
            <a:endParaRPr sz="1350"/>
          </a:p>
        </p:txBody>
      </p:sp>
      <p:sp>
        <p:nvSpPr>
          <p:cNvPr id="655" name="Shape 655"/>
          <p:cNvSpPr/>
          <p:nvPr/>
        </p:nvSpPr>
        <p:spPr>
          <a:xfrm>
            <a:off x="7800976" y="4517242"/>
            <a:ext cx="1450182" cy="1613446"/>
          </a:xfrm>
          <a:prstGeom prst="rect">
            <a:avLst/>
          </a:prstGeom>
          <a:ln w="6350" cap="rnd">
            <a:solidFill>
              <a:srgbClr val="BFBFBF"/>
            </a:solidFill>
          </a:ln>
        </p:spPr>
        <p:txBody>
          <a:bodyPr lIns="34289" rIns="34289" anchor="ctr"/>
          <a:lstStyle/>
          <a:p>
            <a:pPr algn="ctr"/>
            <a:endParaRPr sz="1350"/>
          </a:p>
        </p:txBody>
      </p:sp>
      <p:sp>
        <p:nvSpPr>
          <p:cNvPr id="656" name="Shape 656"/>
          <p:cNvSpPr/>
          <p:nvPr/>
        </p:nvSpPr>
        <p:spPr>
          <a:xfrm>
            <a:off x="7833059" y="2932418"/>
            <a:ext cx="1397794" cy="1477328"/>
          </a:xfrm>
          <a:prstGeom prst="rect">
            <a:avLst/>
          </a:prstGeom>
          <a:ln w="12700">
            <a:miter lim="400000"/>
          </a:ln>
          <a:extLst>
            <a:ext uri="{C572A759-6A51-4108-AA02-DFA0A04FC94B}">
              <ma14:wrappingTextBoxFlag xmlns:ma14="http://schemas.microsoft.com/office/mac/drawingml/2011/main" xmlns="" val="1"/>
            </a:ext>
          </a:extLst>
        </p:spPr>
        <p:txBody>
          <a:bodyPr lIns="34289" rIns="34289">
            <a:spAutoFit/>
          </a:bodyPr>
          <a:lstStyle/>
          <a:p>
            <a:pPr>
              <a:defRPr sz="800" b="1">
                <a:solidFill>
                  <a:srgbClr val="000000"/>
                </a:solidFill>
              </a:defRPr>
            </a:pPr>
            <a:r>
              <a:rPr lang="de-DE" sz="900" dirty="0"/>
              <a:t>Fenster gut</a:t>
            </a:r>
          </a:p>
          <a:p>
            <a:pPr>
              <a:defRPr sz="800">
                <a:solidFill>
                  <a:srgbClr val="000000"/>
                </a:solidFill>
              </a:defRPr>
            </a:pPr>
            <a:r>
              <a:rPr lang="de-DE" sz="900" dirty="0"/>
              <a:t>Alle Fenster, deren Funktion vollständig gewahrt ist.</a:t>
            </a:r>
          </a:p>
          <a:p>
            <a:pPr>
              <a:defRPr sz="800">
                <a:solidFill>
                  <a:srgbClr val="000000"/>
                </a:solidFill>
              </a:defRPr>
            </a:pPr>
            <a:r>
              <a:rPr lang="de-DE" sz="900" dirty="0"/>
              <a:t>Dabei ist das vermeintliche Alter der Fenster nicht entscheidend, sondern ausschließlich der Zustand.</a:t>
            </a:r>
          </a:p>
        </p:txBody>
      </p:sp>
      <p:sp>
        <p:nvSpPr>
          <p:cNvPr id="657" name="Shape 657"/>
          <p:cNvSpPr/>
          <p:nvPr/>
        </p:nvSpPr>
        <p:spPr>
          <a:xfrm>
            <a:off x="7825916" y="4514861"/>
            <a:ext cx="1397794" cy="1615827"/>
          </a:xfrm>
          <a:prstGeom prst="rect">
            <a:avLst/>
          </a:prstGeom>
          <a:ln w="12700">
            <a:miter lim="400000"/>
          </a:ln>
          <a:extLst>
            <a:ext uri="{C572A759-6A51-4108-AA02-DFA0A04FC94B}">
              <ma14:wrappingTextBoxFlag xmlns:ma14="http://schemas.microsoft.com/office/mac/drawingml/2011/main" xmlns="" val="1"/>
            </a:ext>
          </a:extLst>
        </p:spPr>
        <p:txBody>
          <a:bodyPr lIns="34289" rIns="34289">
            <a:spAutoFit/>
          </a:bodyPr>
          <a:lstStyle/>
          <a:p>
            <a:pPr>
              <a:defRPr sz="800" b="1">
                <a:solidFill>
                  <a:srgbClr val="000000"/>
                </a:solidFill>
              </a:defRPr>
            </a:pPr>
            <a:r>
              <a:rPr lang="de-DE" sz="900" dirty="0"/>
              <a:t>Fenster schlecht</a:t>
            </a:r>
          </a:p>
          <a:p>
            <a:pPr>
              <a:defRPr sz="800">
                <a:solidFill>
                  <a:srgbClr val="000000"/>
                </a:solidFill>
              </a:defRPr>
            </a:pPr>
            <a:r>
              <a:rPr lang="de-DE" sz="900" dirty="0"/>
              <a:t>Fenster die beispielsweise offensichtlich undicht sind, zerbrochen, deren Scheiben „blind“ geworden sind und die ihre Funktion nicht mehr erfüllen können. Außerdem Einfachverglasung.</a:t>
            </a:r>
          </a:p>
        </p:txBody>
      </p:sp>
      <p:sp>
        <p:nvSpPr>
          <p:cNvPr id="26" name="Textfeld 25"/>
          <p:cNvSpPr txBox="1"/>
          <p:nvPr/>
        </p:nvSpPr>
        <p:spPr>
          <a:xfrm>
            <a:off x="9013031" y="6337626"/>
            <a:ext cx="426718" cy="184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ctr">
            <a:spAutoFit/>
          </a:bodyPr>
          <a:lstStyle/>
          <a:p>
            <a:pPr defTabSz="342900"/>
            <a:r>
              <a:rPr lang="de-DE" sz="750" dirty="0">
                <a:solidFill>
                  <a:schemeClr val="bg2">
                    <a:lumMod val="50000"/>
                  </a:schemeClr>
                </a:solidFill>
              </a:rPr>
              <a:t>Seite 31</a:t>
            </a:r>
          </a:p>
        </p:txBody>
      </p:sp>
      <p:pic>
        <p:nvPicPr>
          <p:cNvPr id="27" name="Grafik 26"/>
          <p:cNvPicPr>
            <a:picLocks noChangeAspect="1"/>
          </p:cNvPicPr>
          <p:nvPr/>
        </p:nvPicPr>
        <p:blipFill rotWithShape="1">
          <a:blip r:embed="rId3" cstate="print">
            <a:extLst>
              <a:ext uri="{28A0092B-C50C-407E-A947-70E740481C1C}">
                <a14:useLocalDpi xmlns:a14="http://schemas.microsoft.com/office/drawing/2010/main" val="0"/>
              </a:ext>
            </a:extLst>
          </a:blip>
          <a:srcRect l="28458" t="20749" r="22911" b="14409"/>
          <a:stretch/>
        </p:blipFill>
        <p:spPr>
          <a:xfrm rot="5400000">
            <a:off x="5128975" y="2927736"/>
            <a:ext cx="1212694" cy="1212696"/>
          </a:xfrm>
          <a:prstGeom prst="rect">
            <a:avLst/>
          </a:prstGeom>
        </p:spPr>
      </p:pic>
      <p:pic>
        <p:nvPicPr>
          <p:cNvPr id="28" name="Grafik 27"/>
          <p:cNvPicPr>
            <a:picLocks noChangeAspect="1"/>
          </p:cNvPicPr>
          <p:nvPr/>
        </p:nvPicPr>
        <p:blipFill rotWithShape="1">
          <a:blip r:embed="rId4" cstate="print">
            <a:extLst>
              <a:ext uri="{28A0092B-C50C-407E-A947-70E740481C1C}">
                <a14:useLocalDpi xmlns:a14="http://schemas.microsoft.com/office/drawing/2010/main" val="0"/>
              </a:ext>
            </a:extLst>
          </a:blip>
          <a:srcRect l="20965" t="25313" r="42292" b="27857"/>
          <a:stretch/>
        </p:blipFill>
        <p:spPr>
          <a:xfrm>
            <a:off x="6404772" y="2926462"/>
            <a:ext cx="1270000" cy="1213969"/>
          </a:xfrm>
          <a:prstGeom prst="rect">
            <a:avLst/>
          </a:prstGeom>
        </p:spPr>
      </p:pic>
      <p:pic>
        <p:nvPicPr>
          <p:cNvPr id="29" name="Grafik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4016885" y="3078209"/>
            <a:ext cx="1213970" cy="910478"/>
          </a:xfrm>
          <a:prstGeom prst="rect">
            <a:avLst/>
          </a:prstGeom>
        </p:spPr>
      </p:pic>
      <p:pic>
        <p:nvPicPr>
          <p:cNvPr id="40" name="Grafik 39"/>
          <p:cNvPicPr>
            <a:picLocks noChangeAspect="1"/>
          </p:cNvPicPr>
          <p:nvPr/>
        </p:nvPicPr>
        <p:blipFill rotWithShape="1">
          <a:blip r:embed="rId6" cstate="print">
            <a:extLst>
              <a:ext uri="{28A0092B-C50C-407E-A947-70E740481C1C}">
                <a14:useLocalDpi xmlns:a14="http://schemas.microsoft.com/office/drawing/2010/main" val="0"/>
              </a:ext>
            </a:extLst>
          </a:blip>
          <a:srcRect l="21238" t="25647" r="31321" b="17171"/>
          <a:stretch/>
        </p:blipFill>
        <p:spPr>
          <a:xfrm rot="5400000">
            <a:off x="4117807" y="4565685"/>
            <a:ext cx="1058837" cy="957189"/>
          </a:xfrm>
          <a:prstGeom prst="rect">
            <a:avLst/>
          </a:prstGeom>
        </p:spPr>
      </p:pic>
      <p:pic>
        <p:nvPicPr>
          <p:cNvPr id="42" name="Grafik 4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62990" y="4514861"/>
            <a:ext cx="1411782" cy="1058836"/>
          </a:xfrm>
          <a:prstGeom prst="rect">
            <a:avLst/>
          </a:prstGeom>
        </p:spPr>
      </p:pic>
      <p:pic>
        <p:nvPicPr>
          <p:cNvPr id="30" name="Grafik 29"/>
          <p:cNvPicPr>
            <a:picLocks noChangeAspect="1"/>
          </p:cNvPicPr>
          <p:nvPr/>
        </p:nvPicPr>
        <p:blipFill rotWithShape="1">
          <a:blip r:embed="rId8"/>
          <a:srcRect l="11335" r="63356" b="60482"/>
          <a:stretch/>
        </p:blipFill>
        <p:spPr>
          <a:xfrm>
            <a:off x="5175504" y="4514861"/>
            <a:ext cx="1024384" cy="1061357"/>
          </a:xfrm>
          <a:prstGeom prst="rect">
            <a:avLst/>
          </a:prstGeom>
        </p:spPr>
      </p:pic>
      <p:sp>
        <p:nvSpPr>
          <p:cNvPr id="31" name="Shape 50">
            <a:extLst>
              <a:ext uri="{FF2B5EF4-FFF2-40B4-BE49-F238E27FC236}">
                <a16:creationId xmlns:a16="http://schemas.microsoft.com/office/drawing/2014/main" id="{6180A694-3902-4D1E-AF1F-A74D98C3CBD7}"/>
              </a:ext>
            </a:extLst>
          </p:cNvPr>
          <p:cNvSpPr>
            <a:spLocks noGrp="1"/>
          </p:cNvSpPr>
          <p:nvPr>
            <p:ph type="title"/>
          </p:nvPr>
        </p:nvSpPr>
        <p:spPr>
          <a:xfrm>
            <a:off x="871935" y="568324"/>
            <a:ext cx="2881511" cy="485775"/>
          </a:xfrm>
          <a:prstGeom prst="rect">
            <a:avLst/>
          </a:prstGeom>
          <a:effectLst/>
        </p:spPr>
        <p:txBody>
          <a:bodyPr>
            <a:normAutofit/>
          </a:bodyPr>
          <a:lstStyle/>
          <a:p>
            <a:pPr algn="ctr">
              <a:defRPr sz="2000"/>
            </a:pPr>
            <a:r>
              <a:rPr lang="de-DE" dirty="0"/>
              <a:t>5   Datenaufnahme</a:t>
            </a:r>
            <a:endParaRPr dirty="0"/>
          </a:p>
        </p:txBody>
      </p:sp>
      <p:sp>
        <p:nvSpPr>
          <p:cNvPr id="33" name="Shape 50">
            <a:extLst>
              <a:ext uri="{FF2B5EF4-FFF2-40B4-BE49-F238E27FC236}">
                <a16:creationId xmlns:a16="http://schemas.microsoft.com/office/drawing/2014/main" id="{3BD273A0-4C19-4A14-A07E-53EBCE5891A3}"/>
              </a:ext>
            </a:extLst>
          </p:cNvPr>
          <p:cNvSpPr txBox="1">
            <a:spLocks/>
          </p:cNvSpPr>
          <p:nvPr/>
        </p:nvSpPr>
        <p:spPr>
          <a:xfrm>
            <a:off x="871934" y="1155698"/>
            <a:ext cx="2881511" cy="485775"/>
          </a:xfrm>
          <a:prstGeom prst="rect">
            <a:avLst/>
          </a:prstGeom>
          <a:ln w="12700">
            <a:miter lim="400000"/>
          </a:ln>
          <a:effectLst/>
          <a:extLst>
            <a:ext uri="{C572A759-6A51-4108-AA02-DFA0A04FC94B}">
              <ma14:wrappingTextBoxFlag xmlns:ma14="http://schemas.microsoft.com/office/mac/drawingml/2011/main" xmlns="" val="1"/>
            </a:ext>
          </a:extLst>
        </p:spPr>
        <p:txBody>
          <a:bodyPr lIns="45719" rIns="45719" anchor="b">
            <a:normAutofit/>
          </a:bodyPr>
          <a:lstStyle>
            <a:lvl1pPr marL="0" marR="0" indent="0" algn="ctr" defTabSz="342900" rtl="0" latinLnBrk="0">
              <a:lnSpc>
                <a:spcPct val="100000"/>
              </a:lnSpc>
              <a:spcBef>
                <a:spcPts val="0"/>
              </a:spcBef>
              <a:spcAft>
                <a:spcPts val="0"/>
              </a:spcAft>
              <a:buClrTx/>
              <a:buSzTx/>
              <a:buFontTx/>
              <a:buNone/>
              <a:tabLst/>
              <a:defRPr sz="2000" b="1" i="0" u="none" strike="noStrike" cap="none" spc="0" baseline="0">
                <a:ln>
                  <a:noFill/>
                </a:ln>
                <a:solidFill>
                  <a:srgbClr val="FFFFFF"/>
                </a:solidFill>
                <a:uFillTx/>
                <a:latin typeface="+mj-lt"/>
                <a:ea typeface="+mj-ea"/>
                <a:cs typeface="+mj-cs"/>
                <a:sym typeface="Century Gothic"/>
              </a:defRPr>
            </a:lvl1pPr>
            <a:lvl2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2pPr>
            <a:lvl3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3pPr>
            <a:lvl4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4pPr>
            <a:lvl5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5pPr>
            <a:lvl6pPr marL="0" marR="0" indent="3429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6pPr>
            <a:lvl7pPr marL="0" marR="0" indent="6858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7pPr>
            <a:lvl8pPr marL="0" marR="0" indent="10287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8pPr>
            <a:lvl9pPr marL="0" marR="0" indent="13716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9pPr>
          </a:lstStyle>
          <a:p>
            <a:pPr hangingPunct="1">
              <a:defRPr sz="2000"/>
            </a:pPr>
            <a:r>
              <a:rPr lang="de-DE" sz="1600" dirty="0"/>
              <a:t>5.2 Gebäude von außen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Grafik 41"/>
          <p:cNvPicPr>
            <a:picLocks noChangeAspect="1"/>
          </p:cNvPicPr>
          <p:nvPr/>
        </p:nvPicPr>
        <p:blipFill rotWithShape="1">
          <a:blip r:embed="rId2">
            <a:extLst>
              <a:ext uri="{28A0092B-C50C-407E-A947-70E740481C1C}">
                <a14:useLocalDpi xmlns:a14="http://schemas.microsoft.com/office/drawing/2010/main" val="0"/>
              </a:ext>
            </a:extLst>
          </a:blip>
          <a:srcRect l="1448" t="33517" r="838" b="61887"/>
          <a:stretch/>
        </p:blipFill>
        <p:spPr>
          <a:xfrm>
            <a:off x="4099590" y="662882"/>
            <a:ext cx="5136542" cy="680143"/>
          </a:xfrm>
          <a:prstGeom prst="rect">
            <a:avLst/>
          </a:prstGeom>
        </p:spPr>
      </p:pic>
      <p:sp>
        <p:nvSpPr>
          <p:cNvPr id="659" name="Shape 659"/>
          <p:cNvSpPr/>
          <p:nvPr/>
        </p:nvSpPr>
        <p:spPr>
          <a:xfrm>
            <a:off x="871935" y="2743201"/>
            <a:ext cx="2973784" cy="2800767"/>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spAutoFit/>
          </a:bodyPr>
          <a:lstStyle/>
          <a:p>
            <a:pPr marL="87313" indent="-87313">
              <a:buClr>
                <a:srgbClr val="94C627"/>
              </a:buClr>
              <a:buSzPct val="100000"/>
              <a:buFont typeface="Arial"/>
              <a:buChar char="•"/>
              <a:defRPr sz="1200">
                <a:solidFill>
                  <a:srgbClr val="000000"/>
                </a:solidFill>
              </a:defRPr>
            </a:pPr>
            <a:r>
              <a:rPr lang="de-DE" sz="1100" dirty="0"/>
              <a:t>Die</a:t>
            </a:r>
            <a:r>
              <a:rPr lang="de-DE" sz="1100" b="1" dirty="0"/>
              <a:t> Fensterart </a:t>
            </a:r>
            <a:r>
              <a:rPr lang="de-DE" sz="1100" dirty="0"/>
              <a:t>(DDM) wir ebenfalls durch optisches Begutachten bestimmt. Leider sind besonders neuere Fenster kaum voneinander zu unterscheiden. Es gibt deshalb die Möglichkeit, die Fenster als Gruppe auszuwählen (Iso, WS-glas, 3fach-Glas).</a:t>
            </a:r>
          </a:p>
          <a:p>
            <a:pPr marL="87313" indent="-87313">
              <a:buClr>
                <a:srgbClr val="94C627"/>
              </a:buClr>
              <a:buSzPct val="100000"/>
              <a:buFont typeface="Arial"/>
              <a:buChar char="•"/>
              <a:defRPr sz="1200">
                <a:solidFill>
                  <a:srgbClr val="000000"/>
                </a:solidFill>
              </a:defRPr>
            </a:pPr>
            <a:endParaRPr lang="de-DE" sz="1100" dirty="0"/>
          </a:p>
          <a:p>
            <a:pPr marL="87313" indent="-87313">
              <a:buClr>
                <a:srgbClr val="94C627"/>
              </a:buClr>
              <a:buSzPct val="100000"/>
              <a:buFont typeface="Arial"/>
              <a:buChar char="•"/>
              <a:defRPr sz="1200">
                <a:solidFill>
                  <a:srgbClr val="000000"/>
                </a:solidFill>
              </a:defRPr>
            </a:pPr>
            <a:r>
              <a:rPr lang="de-DE" sz="1100" dirty="0"/>
              <a:t>Sollten durch Bewohnerauskünfte oder eine genauere Begutachtung doch   genauere Angaben möglich sein, kann das ebenfalls erfasst werden.</a:t>
            </a:r>
          </a:p>
          <a:p>
            <a:pPr marL="51197" indent="-51197">
              <a:defRPr sz="1200">
                <a:solidFill>
                  <a:srgbClr val="000000"/>
                </a:solidFill>
              </a:defRPr>
            </a:pPr>
            <a:endParaRPr lang="de-DE" sz="1100" dirty="0"/>
          </a:p>
          <a:p>
            <a:pPr marL="87313" indent="-87313">
              <a:buClr>
                <a:srgbClr val="94C627"/>
              </a:buClr>
              <a:buSzPct val="100000"/>
              <a:buFont typeface="Arial"/>
              <a:buChar char="•"/>
              <a:defRPr sz="1200">
                <a:solidFill>
                  <a:srgbClr val="000000"/>
                </a:solidFill>
              </a:defRPr>
            </a:pPr>
            <a:r>
              <a:rPr lang="de-DE" sz="1100" dirty="0"/>
              <a:t>Die Fenster sind als gesamte Fläche zu erfassen. Und nicht jedes Fenster einzeln. </a:t>
            </a:r>
          </a:p>
          <a:p>
            <a:pPr>
              <a:buClr>
                <a:srgbClr val="94C627"/>
              </a:buClr>
              <a:buSzPct val="100000"/>
              <a:defRPr sz="1200">
                <a:solidFill>
                  <a:srgbClr val="000000"/>
                </a:solidFill>
              </a:defRPr>
            </a:pPr>
            <a:endParaRPr lang="de-DE" sz="1100" dirty="0"/>
          </a:p>
        </p:txBody>
      </p:sp>
      <p:sp>
        <p:nvSpPr>
          <p:cNvPr id="661" name="Shape 661"/>
          <p:cNvSpPr/>
          <p:nvPr/>
        </p:nvSpPr>
        <p:spPr>
          <a:xfrm>
            <a:off x="6491286" y="1526199"/>
            <a:ext cx="2807495" cy="923331"/>
          </a:xfrm>
          <a:prstGeom prst="rect">
            <a:avLst/>
          </a:prstGeom>
          <a:ln w="6350" cap="rnd">
            <a:solidFill>
              <a:srgbClr val="BFBFBF"/>
            </a:solidFill>
          </a:ln>
        </p:spPr>
        <p:txBody>
          <a:bodyPr lIns="34289" rIns="34289" anchor="ctr"/>
          <a:lstStyle/>
          <a:p>
            <a:pPr algn="ctr"/>
            <a:endParaRPr sz="1350"/>
          </a:p>
        </p:txBody>
      </p:sp>
      <p:sp>
        <p:nvSpPr>
          <p:cNvPr id="662" name="Shape 662"/>
          <p:cNvSpPr/>
          <p:nvPr/>
        </p:nvSpPr>
        <p:spPr>
          <a:xfrm>
            <a:off x="6491286" y="1526200"/>
            <a:ext cx="2807495" cy="923330"/>
          </a:xfrm>
          <a:prstGeom prst="rect">
            <a:avLst/>
          </a:prstGeom>
          <a:ln w="12700">
            <a:miter lim="400000"/>
          </a:ln>
          <a:extLst>
            <a:ext uri="{C572A759-6A51-4108-AA02-DFA0A04FC94B}">
              <ma14:wrappingTextBoxFlag xmlns:ma14="http://schemas.microsoft.com/office/mac/drawingml/2011/main" xmlns="" val="1"/>
            </a:ext>
          </a:extLst>
        </p:spPr>
        <p:txBody>
          <a:bodyPr lIns="34289" rIns="34289">
            <a:spAutoFit/>
          </a:bodyPr>
          <a:lstStyle/>
          <a:p>
            <a:pPr>
              <a:defRPr sz="800" b="1">
                <a:solidFill>
                  <a:srgbClr val="000000"/>
                </a:solidFill>
              </a:defRPr>
            </a:pPr>
            <a:r>
              <a:rPr lang="de-DE" sz="900" dirty="0"/>
              <a:t>Einfachverglasung</a:t>
            </a:r>
          </a:p>
          <a:p>
            <a:pPr>
              <a:defRPr sz="800">
                <a:solidFill>
                  <a:srgbClr val="000000"/>
                </a:solidFill>
              </a:defRPr>
            </a:pPr>
            <a:r>
              <a:rPr lang="de-DE" sz="900" dirty="0"/>
              <a:t>ist eine heute nicht mehr übliche Fensterart. Da diese Fenster nach DIN 4108/2 nicht mehr neu eingebaut werden, finden sich diese Fenster nur noch in alten Gebäuden, die z.B. unter Denkmalschutz stehen.</a:t>
            </a:r>
          </a:p>
        </p:txBody>
      </p:sp>
      <p:sp>
        <p:nvSpPr>
          <p:cNvPr id="663" name="Shape 663"/>
          <p:cNvSpPr/>
          <p:nvPr/>
        </p:nvSpPr>
        <p:spPr>
          <a:xfrm>
            <a:off x="6491284" y="2481897"/>
            <a:ext cx="2807495" cy="617935"/>
          </a:xfrm>
          <a:prstGeom prst="rect">
            <a:avLst/>
          </a:prstGeom>
          <a:ln w="6350" cap="rnd">
            <a:solidFill>
              <a:srgbClr val="BFBFBF"/>
            </a:solidFill>
          </a:ln>
        </p:spPr>
        <p:txBody>
          <a:bodyPr lIns="34289" rIns="34289" anchor="ctr"/>
          <a:lstStyle/>
          <a:p>
            <a:pPr algn="ctr"/>
            <a:endParaRPr sz="1350"/>
          </a:p>
        </p:txBody>
      </p:sp>
      <p:sp>
        <p:nvSpPr>
          <p:cNvPr id="664" name="Shape 664"/>
          <p:cNvSpPr/>
          <p:nvPr/>
        </p:nvSpPr>
        <p:spPr>
          <a:xfrm>
            <a:off x="6491285" y="2486658"/>
            <a:ext cx="2807495" cy="646331"/>
          </a:xfrm>
          <a:prstGeom prst="rect">
            <a:avLst/>
          </a:prstGeom>
          <a:ln w="12700">
            <a:miter lim="400000"/>
          </a:ln>
          <a:extLst>
            <a:ext uri="{C572A759-6A51-4108-AA02-DFA0A04FC94B}">
              <ma14:wrappingTextBoxFlag xmlns:ma14="http://schemas.microsoft.com/office/mac/drawingml/2011/main" xmlns="" val="1"/>
            </a:ext>
          </a:extLst>
        </p:spPr>
        <p:txBody>
          <a:bodyPr lIns="34289" rIns="34289">
            <a:spAutoFit/>
          </a:bodyPr>
          <a:lstStyle/>
          <a:p>
            <a:pPr>
              <a:defRPr sz="800" b="1">
                <a:solidFill>
                  <a:srgbClr val="000000"/>
                </a:solidFill>
              </a:defRPr>
            </a:pPr>
            <a:r>
              <a:rPr lang="de-DE" sz="900" dirty="0"/>
              <a:t>Kastenfenster</a:t>
            </a:r>
          </a:p>
          <a:p>
            <a:pPr>
              <a:defRPr sz="800">
                <a:solidFill>
                  <a:srgbClr val="000000"/>
                </a:solidFill>
              </a:defRPr>
            </a:pPr>
            <a:r>
              <a:rPr lang="de-DE" sz="900" dirty="0"/>
              <a:t>sind ebenfalls eine heute nicht mehr gebräuchliche Fensterart und dürfen nicht mehr in Neubauten verwendet werden.  </a:t>
            </a:r>
          </a:p>
        </p:txBody>
      </p:sp>
      <p:sp>
        <p:nvSpPr>
          <p:cNvPr id="665" name="Shape 665"/>
          <p:cNvSpPr/>
          <p:nvPr/>
        </p:nvSpPr>
        <p:spPr>
          <a:xfrm>
            <a:off x="6485375" y="3157559"/>
            <a:ext cx="2807495" cy="1323506"/>
          </a:xfrm>
          <a:prstGeom prst="rect">
            <a:avLst/>
          </a:prstGeom>
          <a:ln w="6350" cap="rnd">
            <a:solidFill>
              <a:srgbClr val="BFBFBF"/>
            </a:solidFill>
          </a:ln>
        </p:spPr>
        <p:txBody>
          <a:bodyPr lIns="34289" rIns="34289" anchor="ctr"/>
          <a:lstStyle/>
          <a:p>
            <a:pPr algn="ctr"/>
            <a:endParaRPr sz="1350"/>
          </a:p>
        </p:txBody>
      </p:sp>
      <p:sp>
        <p:nvSpPr>
          <p:cNvPr id="666" name="Shape 666"/>
          <p:cNvSpPr/>
          <p:nvPr/>
        </p:nvSpPr>
        <p:spPr>
          <a:xfrm>
            <a:off x="6485375" y="3142237"/>
            <a:ext cx="2807495" cy="1338828"/>
          </a:xfrm>
          <a:prstGeom prst="rect">
            <a:avLst/>
          </a:prstGeom>
          <a:ln w="12700">
            <a:miter lim="400000"/>
          </a:ln>
          <a:extLst>
            <a:ext uri="{C572A759-6A51-4108-AA02-DFA0A04FC94B}">
              <ma14:wrappingTextBoxFlag xmlns:ma14="http://schemas.microsoft.com/office/mac/drawingml/2011/main" xmlns="" val="1"/>
            </a:ext>
          </a:extLst>
        </p:spPr>
        <p:txBody>
          <a:bodyPr lIns="34289" rIns="34289">
            <a:spAutoFit/>
          </a:bodyPr>
          <a:lstStyle/>
          <a:p>
            <a:pPr>
              <a:defRPr sz="800" b="1">
                <a:solidFill>
                  <a:srgbClr val="000000"/>
                </a:solidFill>
              </a:defRPr>
            </a:pPr>
            <a:r>
              <a:rPr lang="de-DE" sz="900" dirty="0"/>
              <a:t>Glasbausteine</a:t>
            </a:r>
          </a:p>
          <a:p>
            <a:pPr>
              <a:defRPr sz="800">
                <a:solidFill>
                  <a:srgbClr val="000000"/>
                </a:solidFill>
              </a:defRPr>
            </a:pPr>
            <a:r>
              <a:rPr lang="de-DE" sz="900" dirty="0"/>
              <a:t>Häufig verwendete man sie in den 1960/70er Jahren bei Außenwänden von Treppenhäusern oder in Badezimmern. Heute werden sie besonders als gestalterisches Mittel wiederentdeckt, allerdings hauptsächlich in Innenräumen, da auch die sogenannten Wärmedämmsteine noch verhältnismäßig schlechte Dämmeigenschaften aufweisen.</a:t>
            </a:r>
          </a:p>
        </p:txBody>
      </p:sp>
      <p:sp>
        <p:nvSpPr>
          <p:cNvPr id="667" name="Shape 667"/>
          <p:cNvSpPr/>
          <p:nvPr/>
        </p:nvSpPr>
        <p:spPr>
          <a:xfrm>
            <a:off x="6485375" y="4509442"/>
            <a:ext cx="2807495" cy="2169827"/>
          </a:xfrm>
          <a:prstGeom prst="rect">
            <a:avLst/>
          </a:prstGeom>
          <a:ln w="6350" cap="rnd">
            <a:solidFill>
              <a:srgbClr val="BFBFBF"/>
            </a:solidFill>
          </a:ln>
        </p:spPr>
        <p:txBody>
          <a:bodyPr lIns="34289" rIns="34289" anchor="ctr"/>
          <a:lstStyle/>
          <a:p>
            <a:pPr algn="ctr"/>
            <a:endParaRPr sz="1350"/>
          </a:p>
        </p:txBody>
      </p:sp>
      <p:sp>
        <p:nvSpPr>
          <p:cNvPr id="668" name="Shape 668"/>
          <p:cNvSpPr/>
          <p:nvPr/>
        </p:nvSpPr>
        <p:spPr>
          <a:xfrm>
            <a:off x="6485375" y="4509444"/>
            <a:ext cx="2807495" cy="2169825"/>
          </a:xfrm>
          <a:prstGeom prst="rect">
            <a:avLst/>
          </a:prstGeom>
          <a:ln w="12700">
            <a:miter lim="400000"/>
          </a:ln>
          <a:extLst>
            <a:ext uri="{C572A759-6A51-4108-AA02-DFA0A04FC94B}">
              <ma14:wrappingTextBoxFlag xmlns:ma14="http://schemas.microsoft.com/office/mac/drawingml/2011/main" xmlns="" val="1"/>
            </a:ext>
          </a:extLst>
        </p:spPr>
        <p:txBody>
          <a:bodyPr lIns="34289" rIns="34289">
            <a:spAutoFit/>
          </a:bodyPr>
          <a:lstStyle/>
          <a:p>
            <a:pPr>
              <a:defRPr sz="800" b="1">
                <a:solidFill>
                  <a:srgbClr val="000000"/>
                </a:solidFill>
              </a:defRPr>
            </a:pPr>
            <a:r>
              <a:rPr lang="de-DE" sz="900" dirty="0"/>
              <a:t>Isolierglas, Wärmeschutzglas, 3fach-Verglasung</a:t>
            </a:r>
          </a:p>
          <a:p>
            <a:pPr>
              <a:defRPr sz="800">
                <a:solidFill>
                  <a:srgbClr val="000000"/>
                </a:solidFill>
              </a:defRPr>
            </a:pPr>
            <a:r>
              <a:rPr lang="de-DE" sz="900" dirty="0"/>
              <a:t>Isolierglas ist ein aus mindestens zwei Glasscheiben zusammengesetztes Bauelement für Fenster. Zwischen den Scheiben befindet sich ein Hohlraum, der luftdicht verschlossen ist und der Wärmedämmung dient.</a:t>
            </a:r>
          </a:p>
          <a:p>
            <a:pPr>
              <a:defRPr sz="800" b="1">
                <a:solidFill>
                  <a:srgbClr val="000000"/>
                </a:solidFill>
              </a:defRPr>
            </a:pPr>
            <a:endParaRPr lang="de-DE" sz="900" dirty="0"/>
          </a:p>
          <a:p>
            <a:pPr>
              <a:defRPr sz="800">
                <a:solidFill>
                  <a:srgbClr val="000000"/>
                </a:solidFill>
              </a:defRPr>
            </a:pPr>
            <a:r>
              <a:rPr lang="de-DE" sz="900" dirty="0"/>
              <a:t>Wärmeschutzglas ist ein Isolierglasfenster, das durch eine Edelgasfüllung und Edelmetallbeschichtung eine bessere Wärmeschutzeigenschaft aufweist.</a:t>
            </a:r>
          </a:p>
          <a:p>
            <a:pPr>
              <a:defRPr sz="800">
                <a:solidFill>
                  <a:srgbClr val="000000"/>
                </a:solidFill>
              </a:defRPr>
            </a:pPr>
            <a:endParaRPr lang="de-DE" sz="900" dirty="0"/>
          </a:p>
          <a:p>
            <a:pPr>
              <a:defRPr sz="800">
                <a:solidFill>
                  <a:srgbClr val="000000"/>
                </a:solidFill>
              </a:defRPr>
            </a:pPr>
            <a:r>
              <a:rPr lang="de-DE" sz="900" dirty="0"/>
              <a:t>3fach-Verglasung hat noch bessere energetische Eigenschaften, da eine weitere Scheibe und Edelgasschicht ergänzt wurde.</a:t>
            </a:r>
          </a:p>
        </p:txBody>
      </p:sp>
      <p:sp>
        <p:nvSpPr>
          <p:cNvPr id="670" name="Shape 670"/>
          <p:cNvSpPr/>
          <p:nvPr/>
        </p:nvSpPr>
        <p:spPr>
          <a:xfrm>
            <a:off x="4082650" y="1360703"/>
            <a:ext cx="5278042" cy="0"/>
          </a:xfrm>
          <a:prstGeom prst="line">
            <a:avLst/>
          </a:prstGeom>
          <a:ln w="19050" cap="rnd">
            <a:solidFill>
              <a:srgbClr val="808080"/>
            </a:solidFill>
            <a:prstDash val="sysDash"/>
          </a:ln>
        </p:spPr>
        <p:txBody>
          <a:bodyPr lIns="34289" rIns="34289"/>
          <a:lstStyle/>
          <a:p>
            <a:endParaRPr sz="1350"/>
          </a:p>
        </p:txBody>
      </p:sp>
      <p:sp>
        <p:nvSpPr>
          <p:cNvPr id="671" name="Shape 671"/>
          <p:cNvSpPr/>
          <p:nvPr/>
        </p:nvSpPr>
        <p:spPr>
          <a:xfrm>
            <a:off x="4011213" y="723719"/>
            <a:ext cx="5397104" cy="1"/>
          </a:xfrm>
          <a:prstGeom prst="line">
            <a:avLst/>
          </a:prstGeom>
          <a:ln w="19050" cap="rnd">
            <a:solidFill>
              <a:srgbClr val="808080"/>
            </a:solidFill>
            <a:prstDash val="sysDash"/>
          </a:ln>
        </p:spPr>
        <p:txBody>
          <a:bodyPr lIns="34289" rIns="34289"/>
          <a:lstStyle/>
          <a:p>
            <a:endParaRPr sz="1350"/>
          </a:p>
        </p:txBody>
      </p:sp>
      <p:sp>
        <p:nvSpPr>
          <p:cNvPr id="672" name="Shape 672"/>
          <p:cNvSpPr/>
          <p:nvPr/>
        </p:nvSpPr>
        <p:spPr>
          <a:xfrm>
            <a:off x="8677272" y="470116"/>
            <a:ext cx="0" cy="673894"/>
          </a:xfrm>
          <a:prstGeom prst="line">
            <a:avLst/>
          </a:prstGeom>
          <a:ln w="19050" cap="rnd">
            <a:solidFill>
              <a:srgbClr val="000000"/>
            </a:solidFill>
            <a:tailEnd type="triangle"/>
          </a:ln>
        </p:spPr>
        <p:txBody>
          <a:bodyPr lIns="34289" rIns="34289"/>
          <a:lstStyle/>
          <a:p>
            <a:endParaRPr sz="1350"/>
          </a:p>
        </p:txBody>
      </p:sp>
      <p:grpSp>
        <p:nvGrpSpPr>
          <p:cNvPr id="675" name="Group 675"/>
          <p:cNvGrpSpPr/>
          <p:nvPr/>
        </p:nvGrpSpPr>
        <p:grpSpPr>
          <a:xfrm>
            <a:off x="4486272" y="422491"/>
            <a:ext cx="163116" cy="719139"/>
            <a:chOff x="0" y="0"/>
            <a:chExt cx="217487" cy="958850"/>
          </a:xfrm>
        </p:grpSpPr>
        <p:sp>
          <p:nvSpPr>
            <p:cNvPr id="673" name="Shape 673"/>
            <p:cNvSpPr/>
            <p:nvPr/>
          </p:nvSpPr>
          <p:spPr>
            <a:xfrm flipH="1">
              <a:off x="0" y="958849"/>
              <a:ext cx="216344" cy="2"/>
            </a:xfrm>
            <a:prstGeom prst="line">
              <a:avLst/>
            </a:prstGeom>
            <a:noFill/>
            <a:ln w="19050" cap="rnd">
              <a:solidFill>
                <a:srgbClr val="000000"/>
              </a:solidFill>
              <a:prstDash val="solid"/>
              <a:round/>
              <a:tailEnd type="triangle" w="med" len="med"/>
            </a:ln>
            <a:effectLst/>
          </p:spPr>
          <p:txBody>
            <a:bodyPr wrap="square" lIns="34289" tIns="34289" rIns="34289" bIns="34289" numCol="1" anchor="t">
              <a:noAutofit/>
            </a:bodyPr>
            <a:lstStyle/>
            <a:p>
              <a:endParaRPr sz="1350"/>
            </a:p>
          </p:txBody>
        </p:sp>
        <p:sp>
          <p:nvSpPr>
            <p:cNvPr id="674" name="Shape 674"/>
            <p:cNvSpPr/>
            <p:nvPr/>
          </p:nvSpPr>
          <p:spPr>
            <a:xfrm flipV="1">
              <a:off x="217486" y="-1"/>
              <a:ext cx="2" cy="957589"/>
            </a:xfrm>
            <a:prstGeom prst="line">
              <a:avLst/>
            </a:prstGeom>
            <a:noFill/>
            <a:ln w="19050" cap="rnd">
              <a:solidFill>
                <a:srgbClr val="000000"/>
              </a:solidFill>
              <a:prstDash val="solid"/>
              <a:round/>
            </a:ln>
            <a:effectLst/>
          </p:spPr>
          <p:txBody>
            <a:bodyPr wrap="square" lIns="34289" tIns="34289" rIns="34289" bIns="34289" numCol="1" anchor="t">
              <a:noAutofit/>
            </a:bodyPr>
            <a:lstStyle/>
            <a:p>
              <a:endParaRPr sz="1350"/>
            </a:p>
          </p:txBody>
        </p:sp>
      </p:grpSp>
      <p:sp>
        <p:nvSpPr>
          <p:cNvPr id="676" name="Shape 676"/>
          <p:cNvSpPr/>
          <p:nvPr/>
        </p:nvSpPr>
        <p:spPr>
          <a:xfrm>
            <a:off x="4656533" y="364226"/>
            <a:ext cx="1543051" cy="23083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spcBef>
                <a:spcPts val="600"/>
              </a:spcBef>
              <a:defRPr sz="1000">
                <a:solidFill>
                  <a:srgbClr val="000000"/>
                </a:solidFill>
              </a:defRPr>
            </a:lvl1pPr>
          </a:lstStyle>
          <a:p>
            <a:r>
              <a:rPr lang="de-DE" sz="900" dirty="0"/>
              <a:t>Fensterart</a:t>
            </a:r>
          </a:p>
        </p:txBody>
      </p:sp>
      <p:sp>
        <p:nvSpPr>
          <p:cNvPr id="677" name="Shape 677"/>
          <p:cNvSpPr/>
          <p:nvPr/>
        </p:nvSpPr>
        <p:spPr>
          <a:xfrm>
            <a:off x="7814714" y="405458"/>
            <a:ext cx="1408510" cy="203133"/>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lnSpc>
                <a:spcPct val="80000"/>
              </a:lnSpc>
              <a:spcBef>
                <a:spcPts val="600"/>
              </a:spcBef>
              <a:defRPr sz="1000">
                <a:solidFill>
                  <a:srgbClr val="000000"/>
                </a:solidFill>
              </a:defRPr>
            </a:lvl1pPr>
          </a:lstStyle>
          <a:p>
            <a:r>
              <a:rPr lang="de-DE" sz="900" dirty="0"/>
              <a:t>Anmerkungen</a:t>
            </a:r>
          </a:p>
        </p:txBody>
      </p:sp>
      <p:grpSp>
        <p:nvGrpSpPr>
          <p:cNvPr id="2" name="Gruppieren 1"/>
          <p:cNvGrpSpPr/>
          <p:nvPr/>
        </p:nvGrpSpPr>
        <p:grpSpPr>
          <a:xfrm>
            <a:off x="4156994" y="1523024"/>
            <a:ext cx="2242017" cy="715352"/>
            <a:chOff x="3311500" y="1523023"/>
            <a:chExt cx="3087512" cy="985121"/>
          </a:xfrm>
        </p:grpSpPr>
        <p:pic>
          <p:nvPicPr>
            <p:cNvPr id="33" name="Grafik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11500" y="1523023"/>
              <a:ext cx="1313495" cy="985121"/>
            </a:xfrm>
            <a:prstGeom prst="rect">
              <a:avLst/>
            </a:prstGeom>
          </p:spPr>
        </p:pic>
        <p:pic>
          <p:nvPicPr>
            <p:cNvPr id="34" name="Grafik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5539810" y="1648942"/>
              <a:ext cx="981945" cy="736459"/>
            </a:xfrm>
            <a:prstGeom prst="rect">
              <a:avLst/>
            </a:prstGeom>
          </p:spPr>
        </p:pic>
        <p:pic>
          <p:nvPicPr>
            <p:cNvPr id="35" name="Grafik 34"/>
            <p:cNvPicPr>
              <a:picLocks noChangeAspect="1"/>
            </p:cNvPicPr>
            <p:nvPr/>
          </p:nvPicPr>
          <p:blipFill rotWithShape="1">
            <a:blip r:embed="rId5" cstate="print">
              <a:extLst>
                <a:ext uri="{28A0092B-C50C-407E-A947-70E740481C1C}">
                  <a14:useLocalDpi xmlns:a14="http://schemas.microsoft.com/office/drawing/2010/main" val="0"/>
                </a:ext>
              </a:extLst>
            </a:blip>
            <a:srcRect l="5966" t="5304" r="19444" b="5851"/>
            <a:stretch/>
          </p:blipFill>
          <p:spPr>
            <a:xfrm rot="5400000">
              <a:off x="4648343" y="1578570"/>
              <a:ext cx="981945" cy="877204"/>
            </a:xfrm>
            <a:prstGeom prst="rect">
              <a:avLst/>
            </a:prstGeom>
          </p:spPr>
        </p:pic>
      </p:grpSp>
      <p:pic>
        <p:nvPicPr>
          <p:cNvPr id="37" name="Grafik 36"/>
          <p:cNvPicPr>
            <a:picLocks noChangeAspect="1"/>
          </p:cNvPicPr>
          <p:nvPr/>
        </p:nvPicPr>
        <p:blipFill rotWithShape="1">
          <a:blip r:embed="rId6" cstate="print">
            <a:extLst>
              <a:ext uri="{28A0092B-C50C-407E-A947-70E740481C1C}">
                <a14:useLocalDpi xmlns:a14="http://schemas.microsoft.com/office/drawing/2010/main" val="0"/>
              </a:ext>
            </a:extLst>
          </a:blip>
          <a:srcRect l="19316" r="20891" b="5181"/>
          <a:stretch/>
        </p:blipFill>
        <p:spPr>
          <a:xfrm rot="5400000">
            <a:off x="5722571" y="2423393"/>
            <a:ext cx="617935" cy="734943"/>
          </a:xfrm>
          <a:prstGeom prst="rect">
            <a:avLst/>
          </a:prstGeom>
        </p:spPr>
      </p:pic>
      <p:grpSp>
        <p:nvGrpSpPr>
          <p:cNvPr id="3" name="Gruppieren 2"/>
          <p:cNvGrpSpPr/>
          <p:nvPr/>
        </p:nvGrpSpPr>
        <p:grpSpPr>
          <a:xfrm>
            <a:off x="4155280" y="3157559"/>
            <a:ext cx="2243852" cy="1053317"/>
            <a:chOff x="3761319" y="3157559"/>
            <a:chExt cx="2637813" cy="1238252"/>
          </a:xfrm>
        </p:grpSpPr>
        <p:pic>
          <p:nvPicPr>
            <p:cNvPr id="39" name="Grafik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48132" y="3157559"/>
              <a:ext cx="1651000" cy="1238250"/>
            </a:xfrm>
            <a:prstGeom prst="rect">
              <a:avLst/>
            </a:prstGeom>
          </p:spPr>
        </p:pic>
        <p:pic>
          <p:nvPicPr>
            <p:cNvPr id="40" name="Grafik 3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5400000">
              <a:off x="3606538" y="3312341"/>
              <a:ext cx="1238251" cy="928689"/>
            </a:xfrm>
            <a:prstGeom prst="rect">
              <a:avLst/>
            </a:prstGeom>
          </p:spPr>
        </p:pic>
      </p:grpSp>
      <p:pic>
        <p:nvPicPr>
          <p:cNvPr id="4" name="Grafik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54046" y="4509442"/>
            <a:ext cx="1297443" cy="1955366"/>
          </a:xfrm>
          <a:prstGeom prst="rect">
            <a:avLst/>
          </a:prstGeom>
        </p:spPr>
      </p:pic>
      <p:pic>
        <p:nvPicPr>
          <p:cNvPr id="31" name="Grafik 30"/>
          <p:cNvPicPr>
            <a:picLocks noChangeAspect="1"/>
          </p:cNvPicPr>
          <p:nvPr/>
        </p:nvPicPr>
        <p:blipFill>
          <a:blip r:embed="rId10"/>
          <a:stretch>
            <a:fillRect/>
          </a:stretch>
        </p:blipFill>
        <p:spPr>
          <a:xfrm>
            <a:off x="4690461" y="2481897"/>
            <a:ext cx="927467" cy="619040"/>
          </a:xfrm>
          <a:prstGeom prst="rect">
            <a:avLst/>
          </a:prstGeom>
        </p:spPr>
      </p:pic>
      <p:sp>
        <p:nvSpPr>
          <p:cNvPr id="36" name="Shape 50">
            <a:extLst>
              <a:ext uri="{FF2B5EF4-FFF2-40B4-BE49-F238E27FC236}">
                <a16:creationId xmlns:a16="http://schemas.microsoft.com/office/drawing/2014/main" id="{43D06836-4CAC-4FD8-A88E-C10461772924}"/>
              </a:ext>
            </a:extLst>
          </p:cNvPr>
          <p:cNvSpPr>
            <a:spLocks noGrp="1"/>
          </p:cNvSpPr>
          <p:nvPr>
            <p:ph type="title"/>
          </p:nvPr>
        </p:nvSpPr>
        <p:spPr>
          <a:xfrm>
            <a:off x="871935" y="568324"/>
            <a:ext cx="2881511" cy="485775"/>
          </a:xfrm>
          <a:prstGeom prst="rect">
            <a:avLst/>
          </a:prstGeom>
          <a:effectLst/>
        </p:spPr>
        <p:txBody>
          <a:bodyPr>
            <a:normAutofit/>
          </a:bodyPr>
          <a:lstStyle/>
          <a:p>
            <a:pPr algn="ctr">
              <a:defRPr sz="2000"/>
            </a:pPr>
            <a:r>
              <a:rPr lang="de-DE" dirty="0"/>
              <a:t>5   Datenaufnahme</a:t>
            </a:r>
            <a:endParaRPr dirty="0"/>
          </a:p>
        </p:txBody>
      </p:sp>
      <p:sp>
        <p:nvSpPr>
          <p:cNvPr id="32" name="Shape 50">
            <a:extLst>
              <a:ext uri="{FF2B5EF4-FFF2-40B4-BE49-F238E27FC236}">
                <a16:creationId xmlns:a16="http://schemas.microsoft.com/office/drawing/2014/main" id="{B3A9FF37-8264-404D-9CF1-611E2B3748A5}"/>
              </a:ext>
            </a:extLst>
          </p:cNvPr>
          <p:cNvSpPr txBox="1">
            <a:spLocks/>
          </p:cNvSpPr>
          <p:nvPr/>
        </p:nvSpPr>
        <p:spPr>
          <a:xfrm>
            <a:off x="871934" y="1155698"/>
            <a:ext cx="2881511" cy="485775"/>
          </a:xfrm>
          <a:prstGeom prst="rect">
            <a:avLst/>
          </a:prstGeom>
          <a:ln w="12700">
            <a:miter lim="400000"/>
          </a:ln>
          <a:effectLst/>
          <a:extLst>
            <a:ext uri="{C572A759-6A51-4108-AA02-DFA0A04FC94B}">
              <ma14:wrappingTextBoxFlag xmlns:ma14="http://schemas.microsoft.com/office/mac/drawingml/2011/main" xmlns="" val="1"/>
            </a:ext>
          </a:extLst>
        </p:spPr>
        <p:txBody>
          <a:bodyPr lIns="45719" rIns="45719" anchor="b">
            <a:normAutofit/>
          </a:bodyPr>
          <a:lstStyle>
            <a:lvl1pPr marL="0" marR="0" indent="0" algn="ctr" defTabSz="342900" rtl="0" latinLnBrk="0">
              <a:lnSpc>
                <a:spcPct val="100000"/>
              </a:lnSpc>
              <a:spcBef>
                <a:spcPts val="0"/>
              </a:spcBef>
              <a:spcAft>
                <a:spcPts val="0"/>
              </a:spcAft>
              <a:buClrTx/>
              <a:buSzTx/>
              <a:buFontTx/>
              <a:buNone/>
              <a:tabLst/>
              <a:defRPr sz="2000" b="1" i="0" u="none" strike="noStrike" cap="none" spc="0" baseline="0">
                <a:ln>
                  <a:noFill/>
                </a:ln>
                <a:solidFill>
                  <a:srgbClr val="FFFFFF"/>
                </a:solidFill>
                <a:uFillTx/>
                <a:latin typeface="+mj-lt"/>
                <a:ea typeface="+mj-ea"/>
                <a:cs typeface="+mj-cs"/>
                <a:sym typeface="Century Gothic"/>
              </a:defRPr>
            </a:lvl1pPr>
            <a:lvl2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2pPr>
            <a:lvl3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3pPr>
            <a:lvl4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4pPr>
            <a:lvl5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5pPr>
            <a:lvl6pPr marL="0" marR="0" indent="3429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6pPr>
            <a:lvl7pPr marL="0" marR="0" indent="6858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7pPr>
            <a:lvl8pPr marL="0" marR="0" indent="10287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8pPr>
            <a:lvl9pPr marL="0" marR="0" indent="13716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9pPr>
          </a:lstStyle>
          <a:p>
            <a:pPr hangingPunct="1">
              <a:defRPr sz="2000"/>
            </a:pPr>
            <a:r>
              <a:rPr lang="de-DE" sz="1600" dirty="0"/>
              <a:t>5.2 Gebäude von außen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Grafik 22"/>
          <p:cNvPicPr>
            <a:picLocks noChangeAspect="1"/>
          </p:cNvPicPr>
          <p:nvPr/>
        </p:nvPicPr>
        <p:blipFill rotWithShape="1">
          <a:blip r:embed="rId2">
            <a:extLst>
              <a:ext uri="{28A0092B-C50C-407E-A947-70E740481C1C}">
                <a14:useLocalDpi xmlns:a14="http://schemas.microsoft.com/office/drawing/2010/main" val="0"/>
              </a:ext>
            </a:extLst>
          </a:blip>
          <a:srcRect l="1448" t="36311" r="838" b="60664"/>
          <a:stretch/>
        </p:blipFill>
        <p:spPr>
          <a:xfrm>
            <a:off x="4011213" y="838670"/>
            <a:ext cx="5136542" cy="447675"/>
          </a:xfrm>
          <a:prstGeom prst="rect">
            <a:avLst/>
          </a:prstGeom>
        </p:spPr>
      </p:pic>
      <p:sp>
        <p:nvSpPr>
          <p:cNvPr id="659" name="Shape 659"/>
          <p:cNvSpPr/>
          <p:nvPr/>
        </p:nvSpPr>
        <p:spPr>
          <a:xfrm>
            <a:off x="871935" y="2571751"/>
            <a:ext cx="2973784" cy="3985706"/>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spAutoFit/>
          </a:bodyPr>
          <a:lstStyle/>
          <a:p>
            <a:pPr marL="87313" indent="-87313">
              <a:buClr>
                <a:srgbClr val="94C627"/>
              </a:buClr>
              <a:buSzPct val="100000"/>
              <a:buFont typeface="Arial"/>
              <a:buChar char="•"/>
              <a:defRPr sz="1200">
                <a:solidFill>
                  <a:srgbClr val="000000"/>
                </a:solidFill>
              </a:defRPr>
            </a:pPr>
            <a:r>
              <a:rPr lang="de-DE" sz="1100" dirty="0"/>
              <a:t>Der</a:t>
            </a:r>
            <a:r>
              <a:rPr lang="de-DE" sz="1100" b="1" dirty="0"/>
              <a:t> Fensteranteil an der Fassade </a:t>
            </a:r>
            <a:r>
              <a:rPr lang="de-DE" sz="1100" dirty="0"/>
              <a:t>(DDM) kann am Besten durch überschlägliche Berechnung bestimmt werden.</a:t>
            </a:r>
          </a:p>
          <a:p>
            <a:pPr marL="87313" indent="-87313">
              <a:buClr>
                <a:srgbClr val="94C627"/>
              </a:buClr>
              <a:buSzPct val="100000"/>
              <a:buFont typeface="Arial"/>
              <a:buChar char="•"/>
              <a:defRPr sz="1200">
                <a:solidFill>
                  <a:srgbClr val="000000"/>
                </a:solidFill>
              </a:defRPr>
            </a:pPr>
            <a:endParaRPr lang="de-DE" sz="1100" dirty="0"/>
          </a:p>
          <a:p>
            <a:pPr marL="87313" indent="-87313">
              <a:buClr>
                <a:srgbClr val="94C627"/>
              </a:buClr>
              <a:buSzPct val="100000"/>
              <a:buFont typeface="Arial"/>
              <a:buChar char="•"/>
              <a:defRPr sz="1200">
                <a:solidFill>
                  <a:srgbClr val="000000"/>
                </a:solidFill>
              </a:defRPr>
            </a:pPr>
            <a:r>
              <a:rPr lang="de-DE" sz="1100" dirty="0"/>
              <a:t>Damit ist der prozentuale Anteil der Fensterfläche an der Fassade der jeweiligen Seite gemeint.</a:t>
            </a:r>
          </a:p>
          <a:p>
            <a:pPr marL="87313" indent="-87313">
              <a:buClr>
                <a:srgbClr val="94C627"/>
              </a:buClr>
              <a:buSzPct val="100000"/>
              <a:buFont typeface="Arial"/>
              <a:buChar char="•"/>
              <a:defRPr sz="1200">
                <a:solidFill>
                  <a:srgbClr val="000000"/>
                </a:solidFill>
              </a:defRPr>
            </a:pPr>
            <a:endParaRPr lang="de-DE" sz="1100" dirty="0"/>
          </a:p>
          <a:p>
            <a:pPr marL="87313" indent="-87313">
              <a:buClr>
                <a:srgbClr val="94C627"/>
              </a:buClr>
              <a:buSzPct val="100000"/>
              <a:buFont typeface="Arial"/>
              <a:buChar char="•"/>
              <a:defRPr sz="1200">
                <a:solidFill>
                  <a:srgbClr val="000000"/>
                </a:solidFill>
              </a:defRPr>
            </a:pPr>
            <a:r>
              <a:rPr lang="de-DE" sz="1100" dirty="0"/>
              <a:t>Offensichtliche Fenster von Hausfluren werden nicht berücksichtigt.</a:t>
            </a:r>
          </a:p>
          <a:p>
            <a:pPr marL="87313" indent="-87313">
              <a:buClr>
                <a:srgbClr val="94C627"/>
              </a:buClr>
              <a:buSzPct val="100000"/>
              <a:buFont typeface="Arial"/>
              <a:buChar char="•"/>
              <a:defRPr sz="1200">
                <a:solidFill>
                  <a:srgbClr val="000000"/>
                </a:solidFill>
              </a:defRPr>
            </a:pPr>
            <a:endParaRPr lang="de-DE" sz="1100" dirty="0"/>
          </a:p>
          <a:p>
            <a:pPr marL="87313" indent="-87313">
              <a:buClr>
                <a:srgbClr val="94C627"/>
              </a:buClr>
              <a:buSzPct val="100000"/>
              <a:buFont typeface="Arial"/>
              <a:buChar char="•"/>
              <a:defRPr sz="1200">
                <a:solidFill>
                  <a:srgbClr val="000000"/>
                </a:solidFill>
              </a:defRPr>
            </a:pPr>
            <a:r>
              <a:rPr lang="de-DE" sz="1100" dirty="0"/>
              <a:t>0% haben Gebäudeseiten ohne Fenster (z. B. Giebel).</a:t>
            </a:r>
          </a:p>
          <a:p>
            <a:pPr marL="87313" indent="-87313">
              <a:buClr>
                <a:srgbClr val="94C627"/>
              </a:buClr>
              <a:buSzPct val="100000"/>
              <a:buFont typeface="Arial"/>
              <a:buChar char="•"/>
              <a:defRPr sz="1200">
                <a:solidFill>
                  <a:srgbClr val="000000"/>
                </a:solidFill>
              </a:defRPr>
            </a:pPr>
            <a:endParaRPr lang="de-DE" sz="1100" dirty="0"/>
          </a:p>
          <a:p>
            <a:pPr marL="87313" indent="-87313">
              <a:buClr>
                <a:srgbClr val="94C627"/>
              </a:buClr>
              <a:buSzPct val="100000"/>
              <a:buFont typeface="Arial"/>
              <a:buChar char="•"/>
              <a:defRPr sz="1200">
                <a:solidFill>
                  <a:srgbClr val="000000"/>
                </a:solidFill>
              </a:defRPr>
            </a:pPr>
            <a:r>
              <a:rPr lang="de-DE" sz="1100" dirty="0"/>
              <a:t>1-20% Fensteranteil findet man häufig bei älteren Gebäuden mit hohen Decken und/ oder steilen Satteldächern.</a:t>
            </a:r>
          </a:p>
          <a:p>
            <a:pPr marL="87313" indent="-87313">
              <a:buClr>
                <a:srgbClr val="94C627"/>
              </a:buClr>
              <a:buSzPct val="100000"/>
              <a:buFont typeface="Arial"/>
              <a:buChar char="•"/>
              <a:defRPr sz="1200">
                <a:solidFill>
                  <a:srgbClr val="000000"/>
                </a:solidFill>
              </a:defRPr>
            </a:pPr>
            <a:endParaRPr lang="de-DE" sz="1100" dirty="0"/>
          </a:p>
          <a:p>
            <a:pPr marL="87313" indent="-87313">
              <a:buClr>
                <a:srgbClr val="94C627"/>
              </a:buClr>
              <a:buSzPct val="100000"/>
              <a:buFont typeface="Arial"/>
              <a:buChar char="•"/>
              <a:defRPr sz="1200">
                <a:solidFill>
                  <a:srgbClr val="000000"/>
                </a:solidFill>
              </a:defRPr>
            </a:pPr>
            <a:r>
              <a:rPr lang="de-DE" sz="1100" dirty="0"/>
              <a:t>21-35% kommt am häufigsten vor und beträgt damit grob ¼ der Fassade.</a:t>
            </a:r>
          </a:p>
          <a:p>
            <a:pPr marL="87313" indent="-87313">
              <a:buClr>
                <a:srgbClr val="94C627"/>
              </a:buClr>
              <a:buSzPct val="100000"/>
              <a:buFont typeface="Arial"/>
              <a:buChar char="•"/>
              <a:defRPr sz="1200">
                <a:solidFill>
                  <a:srgbClr val="000000"/>
                </a:solidFill>
              </a:defRPr>
            </a:pPr>
            <a:endParaRPr lang="de-DE" sz="1100" dirty="0"/>
          </a:p>
          <a:p>
            <a:pPr marL="87313" indent="-87313">
              <a:buClr>
                <a:srgbClr val="94C627"/>
              </a:buClr>
              <a:buSzPct val="100000"/>
              <a:buFont typeface="Arial"/>
              <a:buChar char="•"/>
              <a:defRPr sz="1200">
                <a:solidFill>
                  <a:srgbClr val="000000"/>
                </a:solidFill>
              </a:defRPr>
            </a:pPr>
            <a:r>
              <a:rPr lang="de-DE" sz="1100" dirty="0"/>
              <a:t>35% und mehr Fensteranteil gibt es vorwiegend bei moderneren Gebäuden. </a:t>
            </a:r>
          </a:p>
        </p:txBody>
      </p:sp>
      <p:sp>
        <p:nvSpPr>
          <p:cNvPr id="670" name="Shape 670"/>
          <p:cNvSpPr/>
          <p:nvPr/>
        </p:nvSpPr>
        <p:spPr>
          <a:xfrm>
            <a:off x="4024954" y="1283495"/>
            <a:ext cx="5278042" cy="0"/>
          </a:xfrm>
          <a:prstGeom prst="line">
            <a:avLst/>
          </a:prstGeom>
          <a:ln w="19050" cap="rnd">
            <a:solidFill>
              <a:srgbClr val="808080"/>
            </a:solidFill>
            <a:prstDash val="sysDash"/>
          </a:ln>
        </p:spPr>
        <p:txBody>
          <a:bodyPr lIns="34289" rIns="34289"/>
          <a:lstStyle/>
          <a:p>
            <a:endParaRPr sz="1350"/>
          </a:p>
        </p:txBody>
      </p:sp>
      <p:sp>
        <p:nvSpPr>
          <p:cNvPr id="671" name="Shape 671"/>
          <p:cNvSpPr/>
          <p:nvPr/>
        </p:nvSpPr>
        <p:spPr>
          <a:xfrm>
            <a:off x="4011213" y="828327"/>
            <a:ext cx="5397104" cy="1"/>
          </a:xfrm>
          <a:prstGeom prst="line">
            <a:avLst/>
          </a:prstGeom>
          <a:ln w="19050" cap="rnd">
            <a:solidFill>
              <a:srgbClr val="808080"/>
            </a:solidFill>
            <a:prstDash val="sysDash"/>
          </a:ln>
        </p:spPr>
        <p:txBody>
          <a:bodyPr lIns="34289" rIns="34289"/>
          <a:lstStyle/>
          <a:p>
            <a:endParaRPr sz="1350"/>
          </a:p>
        </p:txBody>
      </p:sp>
      <p:sp>
        <p:nvSpPr>
          <p:cNvPr id="672" name="Shape 672"/>
          <p:cNvSpPr/>
          <p:nvPr/>
        </p:nvSpPr>
        <p:spPr>
          <a:xfrm>
            <a:off x="8677272" y="574724"/>
            <a:ext cx="0" cy="673894"/>
          </a:xfrm>
          <a:prstGeom prst="line">
            <a:avLst/>
          </a:prstGeom>
          <a:ln w="19050" cap="rnd">
            <a:solidFill>
              <a:srgbClr val="000000"/>
            </a:solidFill>
            <a:tailEnd type="triangle"/>
          </a:ln>
        </p:spPr>
        <p:txBody>
          <a:bodyPr lIns="34289" rIns="34289"/>
          <a:lstStyle/>
          <a:p>
            <a:endParaRPr sz="1350"/>
          </a:p>
        </p:txBody>
      </p:sp>
      <p:grpSp>
        <p:nvGrpSpPr>
          <p:cNvPr id="675" name="Group 675"/>
          <p:cNvGrpSpPr/>
          <p:nvPr/>
        </p:nvGrpSpPr>
        <p:grpSpPr>
          <a:xfrm>
            <a:off x="4998223" y="622349"/>
            <a:ext cx="170262" cy="485530"/>
            <a:chOff x="0" y="0"/>
            <a:chExt cx="217487" cy="958850"/>
          </a:xfrm>
        </p:grpSpPr>
        <p:sp>
          <p:nvSpPr>
            <p:cNvPr id="673" name="Shape 673"/>
            <p:cNvSpPr/>
            <p:nvPr/>
          </p:nvSpPr>
          <p:spPr>
            <a:xfrm flipH="1">
              <a:off x="0" y="958849"/>
              <a:ext cx="216344" cy="2"/>
            </a:xfrm>
            <a:prstGeom prst="line">
              <a:avLst/>
            </a:prstGeom>
            <a:noFill/>
            <a:ln w="19050" cap="rnd">
              <a:solidFill>
                <a:srgbClr val="000000"/>
              </a:solidFill>
              <a:prstDash val="solid"/>
              <a:round/>
              <a:tailEnd type="triangle" w="med" len="med"/>
            </a:ln>
            <a:effectLst/>
          </p:spPr>
          <p:txBody>
            <a:bodyPr wrap="square" lIns="34289" tIns="34289" rIns="34289" bIns="34289" numCol="1" anchor="t">
              <a:noAutofit/>
            </a:bodyPr>
            <a:lstStyle/>
            <a:p>
              <a:endParaRPr sz="1350"/>
            </a:p>
          </p:txBody>
        </p:sp>
        <p:sp>
          <p:nvSpPr>
            <p:cNvPr id="674" name="Shape 674"/>
            <p:cNvSpPr/>
            <p:nvPr/>
          </p:nvSpPr>
          <p:spPr>
            <a:xfrm flipV="1">
              <a:off x="217486" y="-1"/>
              <a:ext cx="2" cy="957589"/>
            </a:xfrm>
            <a:prstGeom prst="line">
              <a:avLst/>
            </a:prstGeom>
            <a:noFill/>
            <a:ln w="19050" cap="rnd">
              <a:solidFill>
                <a:srgbClr val="000000"/>
              </a:solidFill>
              <a:prstDash val="solid"/>
              <a:round/>
            </a:ln>
            <a:effectLst/>
          </p:spPr>
          <p:txBody>
            <a:bodyPr wrap="square" lIns="34289" tIns="34289" rIns="34289" bIns="34289" numCol="1" anchor="t">
              <a:noAutofit/>
            </a:bodyPr>
            <a:lstStyle/>
            <a:p>
              <a:endParaRPr sz="1350"/>
            </a:p>
          </p:txBody>
        </p:sp>
      </p:grpSp>
      <p:sp>
        <p:nvSpPr>
          <p:cNvPr id="676" name="Shape 676"/>
          <p:cNvSpPr/>
          <p:nvPr/>
        </p:nvSpPr>
        <p:spPr>
          <a:xfrm>
            <a:off x="5168485" y="545034"/>
            <a:ext cx="1543051" cy="230832"/>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spcBef>
                <a:spcPts val="600"/>
              </a:spcBef>
              <a:defRPr sz="1000">
                <a:solidFill>
                  <a:srgbClr val="000000"/>
                </a:solidFill>
              </a:defRPr>
            </a:lvl1pPr>
          </a:lstStyle>
          <a:p>
            <a:r>
              <a:rPr lang="de-DE" sz="900" dirty="0"/>
              <a:t>Fensteranteil</a:t>
            </a:r>
          </a:p>
        </p:txBody>
      </p:sp>
      <p:sp>
        <p:nvSpPr>
          <p:cNvPr id="677" name="Shape 677"/>
          <p:cNvSpPr/>
          <p:nvPr/>
        </p:nvSpPr>
        <p:spPr>
          <a:xfrm>
            <a:off x="7814714" y="510066"/>
            <a:ext cx="1408510" cy="203133"/>
          </a:xfrm>
          <a:prstGeom prst="rect">
            <a:avLst/>
          </a:prstGeom>
          <a:ln w="12700">
            <a:miter lim="400000"/>
          </a:ln>
          <a:extLst>
            <a:ext uri="{C572A759-6A51-4108-AA02-DFA0A04FC94B}">
              <ma14:wrappingTextBoxFlag xmlns:ma14="http://schemas.microsoft.com/office/mac/drawingml/2011/main" xmlns="" val="1"/>
            </a:ext>
          </a:extLst>
        </p:spPr>
        <p:txBody>
          <a:bodyPr lIns="34289" rIns="34289" anchor="ctr">
            <a:spAutoFit/>
          </a:bodyPr>
          <a:lstStyle>
            <a:lvl1pPr>
              <a:lnSpc>
                <a:spcPct val="80000"/>
              </a:lnSpc>
              <a:spcBef>
                <a:spcPts val="600"/>
              </a:spcBef>
              <a:defRPr sz="1000">
                <a:solidFill>
                  <a:srgbClr val="000000"/>
                </a:solidFill>
              </a:defRPr>
            </a:lvl1pPr>
          </a:lstStyle>
          <a:p>
            <a:r>
              <a:rPr lang="de-DE" sz="900" dirty="0"/>
              <a:t>Anmerkungen</a:t>
            </a:r>
          </a:p>
        </p:txBody>
      </p:sp>
      <p:sp>
        <p:nvSpPr>
          <p:cNvPr id="37" name="Textfeld 36"/>
          <p:cNvSpPr txBox="1"/>
          <p:nvPr/>
        </p:nvSpPr>
        <p:spPr>
          <a:xfrm>
            <a:off x="9013031" y="6337626"/>
            <a:ext cx="426718" cy="184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ctr">
            <a:spAutoFit/>
          </a:bodyPr>
          <a:lstStyle/>
          <a:p>
            <a:pPr defTabSz="342900"/>
            <a:r>
              <a:rPr lang="de-DE" sz="750" dirty="0">
                <a:solidFill>
                  <a:schemeClr val="bg2">
                    <a:lumMod val="50000"/>
                  </a:schemeClr>
                </a:solidFill>
              </a:rPr>
              <a:t>Seite 33</a:t>
            </a:r>
          </a:p>
        </p:txBody>
      </p:sp>
      <p:pic>
        <p:nvPicPr>
          <p:cNvPr id="24" name="Picture 3"/>
          <p:cNvPicPr>
            <a:picLocks noChangeAspect="1" noChangeArrowheads="1"/>
          </p:cNvPicPr>
          <p:nvPr/>
        </p:nvPicPr>
        <p:blipFill>
          <a:blip r:embed="rId3" cstate="print"/>
          <a:srcRect/>
          <a:stretch>
            <a:fillRect/>
          </a:stretch>
        </p:blipFill>
        <p:spPr bwMode="auto">
          <a:xfrm>
            <a:off x="5498752" y="1591284"/>
            <a:ext cx="1004022" cy="1074545"/>
          </a:xfrm>
          <a:prstGeom prst="rect">
            <a:avLst/>
          </a:prstGeom>
          <a:noFill/>
          <a:ln w="9525">
            <a:noFill/>
            <a:miter lim="800000"/>
            <a:headEnd/>
            <a:tailEnd/>
          </a:ln>
          <a:effectLst/>
        </p:spPr>
      </p:pic>
      <p:pic>
        <p:nvPicPr>
          <p:cNvPr id="26" name="Picture 4"/>
          <p:cNvPicPr>
            <a:picLocks noChangeAspect="1" noChangeArrowheads="1"/>
          </p:cNvPicPr>
          <p:nvPr/>
        </p:nvPicPr>
        <p:blipFill>
          <a:blip r:embed="rId4" cstate="print"/>
          <a:srcRect/>
          <a:stretch>
            <a:fillRect/>
          </a:stretch>
        </p:blipFill>
        <p:spPr bwMode="auto">
          <a:xfrm>
            <a:off x="4071125" y="1591667"/>
            <a:ext cx="1115986" cy="1079529"/>
          </a:xfrm>
          <a:prstGeom prst="rect">
            <a:avLst/>
          </a:prstGeom>
          <a:noFill/>
          <a:ln w="9525">
            <a:noFill/>
            <a:miter lim="800000"/>
            <a:headEnd/>
            <a:tailEnd/>
          </a:ln>
          <a:effectLst/>
        </p:spPr>
      </p:pic>
      <p:pic>
        <p:nvPicPr>
          <p:cNvPr id="28" name="Picture 6"/>
          <p:cNvPicPr>
            <a:picLocks noChangeAspect="1" noChangeArrowheads="1"/>
          </p:cNvPicPr>
          <p:nvPr/>
        </p:nvPicPr>
        <p:blipFill>
          <a:blip r:embed="rId5" cstate="print"/>
          <a:srcRect/>
          <a:stretch>
            <a:fillRect/>
          </a:stretch>
        </p:blipFill>
        <p:spPr bwMode="auto">
          <a:xfrm>
            <a:off x="6570289" y="1577290"/>
            <a:ext cx="906780" cy="1088539"/>
          </a:xfrm>
          <a:prstGeom prst="rect">
            <a:avLst/>
          </a:prstGeom>
          <a:noFill/>
          <a:ln w="9525">
            <a:noFill/>
            <a:miter lim="800000"/>
            <a:headEnd/>
            <a:tailEnd/>
          </a:ln>
          <a:effectLst/>
        </p:spPr>
      </p:pic>
      <p:pic>
        <p:nvPicPr>
          <p:cNvPr id="30" name="Picture 9"/>
          <p:cNvPicPr>
            <a:picLocks noChangeAspect="1" noChangeArrowheads="1"/>
          </p:cNvPicPr>
          <p:nvPr/>
        </p:nvPicPr>
        <p:blipFill>
          <a:blip r:embed="rId6" cstate="print"/>
          <a:srcRect/>
          <a:stretch>
            <a:fillRect/>
          </a:stretch>
        </p:blipFill>
        <p:spPr bwMode="auto">
          <a:xfrm>
            <a:off x="7978908" y="1597903"/>
            <a:ext cx="1043835" cy="1057362"/>
          </a:xfrm>
          <a:prstGeom prst="rect">
            <a:avLst/>
          </a:prstGeom>
          <a:noFill/>
          <a:ln w="9525">
            <a:noFill/>
            <a:miter lim="800000"/>
            <a:headEnd/>
            <a:tailEnd/>
          </a:ln>
          <a:effectLst/>
        </p:spPr>
      </p:pic>
      <p:sp>
        <p:nvSpPr>
          <p:cNvPr id="32" name="Shape 618"/>
          <p:cNvSpPr/>
          <p:nvPr/>
        </p:nvSpPr>
        <p:spPr>
          <a:xfrm>
            <a:off x="4050413" y="2629052"/>
            <a:ext cx="1235780" cy="20774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spcBef>
                <a:spcPts val="600"/>
              </a:spcBef>
              <a:defRPr sz="1000">
                <a:solidFill>
                  <a:srgbClr val="000000"/>
                </a:solidFill>
              </a:defRPr>
            </a:lvl1pPr>
          </a:lstStyle>
          <a:p>
            <a:r>
              <a:rPr lang="de-DE" sz="900" dirty="0"/>
              <a:t>Fensteranteil 16%</a:t>
            </a:r>
          </a:p>
        </p:txBody>
      </p:sp>
      <p:sp>
        <p:nvSpPr>
          <p:cNvPr id="33" name="Shape 618"/>
          <p:cNvSpPr/>
          <p:nvPr/>
        </p:nvSpPr>
        <p:spPr>
          <a:xfrm>
            <a:off x="5498752" y="2634578"/>
            <a:ext cx="1235780" cy="20774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spcBef>
                <a:spcPts val="600"/>
              </a:spcBef>
              <a:defRPr sz="1000">
                <a:solidFill>
                  <a:srgbClr val="000000"/>
                </a:solidFill>
              </a:defRPr>
            </a:lvl1pPr>
          </a:lstStyle>
          <a:p>
            <a:r>
              <a:rPr lang="de-DE" sz="900" dirty="0"/>
              <a:t>Fensteranteil 17%</a:t>
            </a:r>
          </a:p>
        </p:txBody>
      </p:sp>
      <p:sp>
        <p:nvSpPr>
          <p:cNvPr id="34" name="Shape 618"/>
          <p:cNvSpPr/>
          <p:nvPr/>
        </p:nvSpPr>
        <p:spPr>
          <a:xfrm>
            <a:off x="7973548" y="2637070"/>
            <a:ext cx="1235780" cy="20774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spcBef>
                <a:spcPts val="600"/>
              </a:spcBef>
              <a:defRPr sz="1000">
                <a:solidFill>
                  <a:srgbClr val="000000"/>
                </a:solidFill>
              </a:defRPr>
            </a:lvl1pPr>
          </a:lstStyle>
          <a:p>
            <a:r>
              <a:rPr lang="de-DE" sz="900" dirty="0"/>
              <a:t>Fensteranteil 17%</a:t>
            </a:r>
          </a:p>
        </p:txBody>
      </p:sp>
      <p:pic>
        <p:nvPicPr>
          <p:cNvPr id="35" name="Picture 10"/>
          <p:cNvPicPr>
            <a:picLocks noChangeAspect="1" noChangeArrowheads="1"/>
          </p:cNvPicPr>
          <p:nvPr/>
        </p:nvPicPr>
        <p:blipFill>
          <a:blip r:embed="rId7" cstate="print"/>
          <a:srcRect/>
          <a:stretch>
            <a:fillRect/>
          </a:stretch>
        </p:blipFill>
        <p:spPr bwMode="auto">
          <a:xfrm>
            <a:off x="4050413" y="3033432"/>
            <a:ext cx="1011721" cy="1296006"/>
          </a:xfrm>
          <a:prstGeom prst="rect">
            <a:avLst/>
          </a:prstGeom>
          <a:noFill/>
          <a:ln w="9525">
            <a:noFill/>
            <a:miter lim="800000"/>
            <a:headEnd/>
            <a:tailEnd/>
          </a:ln>
          <a:effectLst/>
        </p:spPr>
      </p:pic>
      <p:pic>
        <p:nvPicPr>
          <p:cNvPr id="36" name="Picture 11"/>
          <p:cNvPicPr>
            <a:picLocks noChangeAspect="1" noChangeArrowheads="1"/>
          </p:cNvPicPr>
          <p:nvPr/>
        </p:nvPicPr>
        <p:blipFill>
          <a:blip r:embed="rId8" cstate="print"/>
          <a:srcRect/>
          <a:stretch>
            <a:fillRect/>
          </a:stretch>
        </p:blipFill>
        <p:spPr bwMode="auto">
          <a:xfrm>
            <a:off x="5105789" y="3027862"/>
            <a:ext cx="2371280" cy="1301576"/>
          </a:xfrm>
          <a:prstGeom prst="rect">
            <a:avLst/>
          </a:prstGeom>
          <a:noFill/>
          <a:ln w="9525">
            <a:noFill/>
            <a:miter lim="800000"/>
            <a:headEnd/>
            <a:tailEnd/>
          </a:ln>
          <a:effectLst/>
        </p:spPr>
      </p:pic>
      <p:pic>
        <p:nvPicPr>
          <p:cNvPr id="40" name="Picture 12"/>
          <p:cNvPicPr>
            <a:picLocks noChangeAspect="1" noChangeArrowheads="1"/>
          </p:cNvPicPr>
          <p:nvPr/>
        </p:nvPicPr>
        <p:blipFill>
          <a:blip r:embed="rId9"/>
          <a:srcRect/>
          <a:stretch>
            <a:fillRect/>
          </a:stretch>
        </p:blipFill>
        <p:spPr bwMode="auto">
          <a:xfrm>
            <a:off x="7557293" y="3027862"/>
            <a:ext cx="1455738" cy="1314480"/>
          </a:xfrm>
          <a:prstGeom prst="rect">
            <a:avLst/>
          </a:prstGeom>
          <a:noFill/>
          <a:ln w="9525">
            <a:noFill/>
            <a:miter lim="800000"/>
            <a:headEnd/>
            <a:tailEnd/>
          </a:ln>
          <a:effectLst/>
        </p:spPr>
      </p:pic>
      <p:sp>
        <p:nvSpPr>
          <p:cNvPr id="43" name="Shape 618"/>
          <p:cNvSpPr/>
          <p:nvPr/>
        </p:nvSpPr>
        <p:spPr>
          <a:xfrm>
            <a:off x="4027417" y="4315988"/>
            <a:ext cx="1235780" cy="20774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spcBef>
                <a:spcPts val="600"/>
              </a:spcBef>
              <a:defRPr sz="1000">
                <a:solidFill>
                  <a:srgbClr val="000000"/>
                </a:solidFill>
              </a:defRPr>
            </a:lvl1pPr>
          </a:lstStyle>
          <a:p>
            <a:r>
              <a:rPr lang="de-DE" sz="900" dirty="0"/>
              <a:t>Fensteranteil 22%</a:t>
            </a:r>
          </a:p>
        </p:txBody>
      </p:sp>
      <p:sp>
        <p:nvSpPr>
          <p:cNvPr id="44" name="Shape 618"/>
          <p:cNvSpPr/>
          <p:nvPr/>
        </p:nvSpPr>
        <p:spPr>
          <a:xfrm>
            <a:off x="5475756" y="4321514"/>
            <a:ext cx="1235780" cy="20774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spcBef>
                <a:spcPts val="600"/>
              </a:spcBef>
              <a:defRPr sz="1000">
                <a:solidFill>
                  <a:srgbClr val="000000"/>
                </a:solidFill>
              </a:defRPr>
            </a:lvl1pPr>
          </a:lstStyle>
          <a:p>
            <a:r>
              <a:rPr lang="de-DE" sz="900" dirty="0"/>
              <a:t>Fensteranteil 25%</a:t>
            </a:r>
          </a:p>
        </p:txBody>
      </p:sp>
      <p:sp>
        <p:nvSpPr>
          <p:cNvPr id="45" name="Shape 618"/>
          <p:cNvSpPr/>
          <p:nvPr/>
        </p:nvSpPr>
        <p:spPr>
          <a:xfrm>
            <a:off x="7528478" y="4326997"/>
            <a:ext cx="1235780" cy="20774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spcBef>
                <a:spcPts val="600"/>
              </a:spcBef>
              <a:defRPr sz="1000">
                <a:solidFill>
                  <a:srgbClr val="000000"/>
                </a:solidFill>
              </a:defRPr>
            </a:lvl1pPr>
          </a:lstStyle>
          <a:p>
            <a:r>
              <a:rPr lang="de-DE" sz="900" dirty="0"/>
              <a:t>Fensteranteil 30%</a:t>
            </a:r>
          </a:p>
        </p:txBody>
      </p:sp>
      <p:pic>
        <p:nvPicPr>
          <p:cNvPr id="47" name="Picture 7"/>
          <p:cNvPicPr>
            <a:picLocks noChangeAspect="1" noChangeArrowheads="1"/>
          </p:cNvPicPr>
          <p:nvPr/>
        </p:nvPicPr>
        <p:blipFill>
          <a:blip r:embed="rId10" cstate="print"/>
          <a:srcRect/>
          <a:stretch>
            <a:fillRect/>
          </a:stretch>
        </p:blipFill>
        <p:spPr bwMode="auto">
          <a:xfrm>
            <a:off x="5901804" y="4790499"/>
            <a:ext cx="841092" cy="1279112"/>
          </a:xfrm>
          <a:prstGeom prst="rect">
            <a:avLst/>
          </a:prstGeom>
          <a:noFill/>
          <a:ln w="9525">
            <a:noFill/>
            <a:miter lim="800000"/>
            <a:headEnd/>
            <a:tailEnd/>
          </a:ln>
          <a:effectLst/>
        </p:spPr>
      </p:pic>
      <p:pic>
        <p:nvPicPr>
          <p:cNvPr id="48" name="Picture 8"/>
          <p:cNvPicPr>
            <a:picLocks noChangeAspect="1" noChangeArrowheads="1"/>
          </p:cNvPicPr>
          <p:nvPr/>
        </p:nvPicPr>
        <p:blipFill>
          <a:blip r:embed="rId11" cstate="print"/>
          <a:srcRect/>
          <a:stretch>
            <a:fillRect/>
          </a:stretch>
        </p:blipFill>
        <p:spPr bwMode="auto">
          <a:xfrm>
            <a:off x="6931895" y="4790837"/>
            <a:ext cx="2090848" cy="1264834"/>
          </a:xfrm>
          <a:prstGeom prst="rect">
            <a:avLst/>
          </a:prstGeom>
          <a:noFill/>
          <a:ln w="9525">
            <a:noFill/>
            <a:miter lim="800000"/>
            <a:headEnd/>
            <a:tailEnd/>
          </a:ln>
          <a:effectLst/>
        </p:spPr>
      </p:pic>
      <p:sp>
        <p:nvSpPr>
          <p:cNvPr id="49" name="Shape 618"/>
          <p:cNvSpPr/>
          <p:nvPr/>
        </p:nvSpPr>
        <p:spPr>
          <a:xfrm>
            <a:off x="5918424" y="6056160"/>
            <a:ext cx="1235780" cy="20774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spcBef>
                <a:spcPts val="600"/>
              </a:spcBef>
              <a:defRPr sz="1000">
                <a:solidFill>
                  <a:srgbClr val="000000"/>
                </a:solidFill>
              </a:defRPr>
            </a:lvl1pPr>
          </a:lstStyle>
          <a:p>
            <a:r>
              <a:rPr lang="de-DE" sz="900" dirty="0"/>
              <a:t>Fensteranteil 42%</a:t>
            </a:r>
          </a:p>
        </p:txBody>
      </p:sp>
      <p:sp>
        <p:nvSpPr>
          <p:cNvPr id="50" name="Shape 618"/>
          <p:cNvSpPr/>
          <p:nvPr/>
        </p:nvSpPr>
        <p:spPr>
          <a:xfrm>
            <a:off x="7366763" y="6061686"/>
            <a:ext cx="1235780" cy="20774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spcBef>
                <a:spcPts val="600"/>
              </a:spcBef>
              <a:defRPr sz="1000">
                <a:solidFill>
                  <a:srgbClr val="000000"/>
                </a:solidFill>
              </a:defRPr>
            </a:lvl1pPr>
          </a:lstStyle>
          <a:p>
            <a:r>
              <a:rPr lang="de-DE" sz="900" dirty="0"/>
              <a:t>Fensteranteil 43%</a:t>
            </a:r>
          </a:p>
        </p:txBody>
      </p:sp>
      <p:sp>
        <p:nvSpPr>
          <p:cNvPr id="51" name="Shape 618"/>
          <p:cNvSpPr/>
          <p:nvPr/>
        </p:nvSpPr>
        <p:spPr>
          <a:xfrm>
            <a:off x="4682644" y="6056160"/>
            <a:ext cx="1235780" cy="20774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spcBef>
                <a:spcPts val="600"/>
              </a:spcBef>
              <a:defRPr sz="1000">
                <a:solidFill>
                  <a:srgbClr val="000000"/>
                </a:solidFill>
              </a:defRPr>
            </a:lvl1pPr>
          </a:lstStyle>
          <a:p>
            <a:r>
              <a:rPr lang="de-DE" sz="900" dirty="0"/>
              <a:t>Fensteranteil 37%</a:t>
            </a:r>
          </a:p>
        </p:txBody>
      </p:sp>
      <p:sp>
        <p:nvSpPr>
          <p:cNvPr id="52" name="Shape 93"/>
          <p:cNvSpPr/>
          <p:nvPr/>
        </p:nvSpPr>
        <p:spPr>
          <a:xfrm>
            <a:off x="9165071" y="1597903"/>
            <a:ext cx="137925" cy="123889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20" y="21600"/>
                </a:lnTo>
              </a:path>
            </a:pathLst>
          </a:custGeom>
          <a:ln cap="rnd">
            <a:solidFill>
              <a:srgbClr val="000000"/>
            </a:solidFill>
          </a:ln>
        </p:spPr>
        <p:txBody>
          <a:bodyPr lIns="34289" rIns="34289" anchor="ctr"/>
          <a:lstStyle/>
          <a:p>
            <a:pPr algn="ctr"/>
            <a:endParaRPr sz="1350"/>
          </a:p>
        </p:txBody>
      </p:sp>
      <p:sp>
        <p:nvSpPr>
          <p:cNvPr id="53" name="Shape 618"/>
          <p:cNvSpPr/>
          <p:nvPr/>
        </p:nvSpPr>
        <p:spPr>
          <a:xfrm>
            <a:off x="9319617" y="2279922"/>
            <a:ext cx="1235780" cy="20774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spcBef>
                <a:spcPts val="600"/>
              </a:spcBef>
              <a:defRPr sz="1000">
                <a:solidFill>
                  <a:srgbClr val="000000"/>
                </a:solidFill>
              </a:defRPr>
            </a:lvl1pPr>
          </a:lstStyle>
          <a:p>
            <a:r>
              <a:rPr lang="de-DE" sz="900" dirty="0"/>
              <a:t>1-20%</a:t>
            </a:r>
          </a:p>
        </p:txBody>
      </p:sp>
      <p:sp>
        <p:nvSpPr>
          <p:cNvPr id="54" name="Shape 93"/>
          <p:cNvSpPr/>
          <p:nvPr/>
        </p:nvSpPr>
        <p:spPr>
          <a:xfrm>
            <a:off x="9165071" y="3005895"/>
            <a:ext cx="154546" cy="15068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20" y="21600"/>
                </a:lnTo>
              </a:path>
            </a:pathLst>
          </a:custGeom>
          <a:ln cap="rnd">
            <a:solidFill>
              <a:srgbClr val="000000"/>
            </a:solidFill>
          </a:ln>
        </p:spPr>
        <p:txBody>
          <a:bodyPr lIns="34289" rIns="34289" anchor="ctr"/>
          <a:lstStyle/>
          <a:p>
            <a:pPr algn="ctr"/>
            <a:endParaRPr sz="1350"/>
          </a:p>
        </p:txBody>
      </p:sp>
      <p:sp>
        <p:nvSpPr>
          <p:cNvPr id="55" name="Shape 618"/>
          <p:cNvSpPr/>
          <p:nvPr/>
        </p:nvSpPr>
        <p:spPr>
          <a:xfrm>
            <a:off x="9319617" y="3687914"/>
            <a:ext cx="1235780" cy="20774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spcBef>
                <a:spcPts val="600"/>
              </a:spcBef>
              <a:defRPr sz="1000">
                <a:solidFill>
                  <a:srgbClr val="000000"/>
                </a:solidFill>
              </a:defRPr>
            </a:lvl1pPr>
          </a:lstStyle>
          <a:p>
            <a:r>
              <a:rPr lang="de-DE" sz="900" dirty="0"/>
              <a:t>21-35%</a:t>
            </a:r>
          </a:p>
        </p:txBody>
      </p:sp>
      <p:sp>
        <p:nvSpPr>
          <p:cNvPr id="56" name="Shape 93"/>
          <p:cNvSpPr/>
          <p:nvPr/>
        </p:nvSpPr>
        <p:spPr>
          <a:xfrm>
            <a:off x="9165071" y="4751050"/>
            <a:ext cx="137925" cy="14466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20" y="21600"/>
                </a:lnTo>
              </a:path>
            </a:pathLst>
          </a:custGeom>
          <a:ln cap="rnd">
            <a:solidFill>
              <a:srgbClr val="000000"/>
            </a:solidFill>
          </a:ln>
        </p:spPr>
        <p:txBody>
          <a:bodyPr lIns="34289" rIns="34289" anchor="ctr"/>
          <a:lstStyle/>
          <a:p>
            <a:pPr algn="ctr"/>
            <a:endParaRPr sz="1350"/>
          </a:p>
        </p:txBody>
      </p:sp>
      <p:sp>
        <p:nvSpPr>
          <p:cNvPr id="57" name="Shape 618"/>
          <p:cNvSpPr/>
          <p:nvPr/>
        </p:nvSpPr>
        <p:spPr>
          <a:xfrm>
            <a:off x="9319617" y="5433070"/>
            <a:ext cx="1235780" cy="20774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spcBef>
                <a:spcPts val="600"/>
              </a:spcBef>
              <a:defRPr sz="1000">
                <a:solidFill>
                  <a:srgbClr val="000000"/>
                </a:solidFill>
              </a:defRPr>
            </a:lvl1pPr>
          </a:lstStyle>
          <a:p>
            <a:r>
              <a:rPr lang="de-DE" sz="900" dirty="0"/>
              <a:t>&gt;35%</a:t>
            </a:r>
          </a:p>
        </p:txBody>
      </p:sp>
      <p:pic>
        <p:nvPicPr>
          <p:cNvPr id="39" name="Grafik 3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646362" y="4790499"/>
            <a:ext cx="1151949" cy="1279112"/>
          </a:xfrm>
          <a:prstGeom prst="rect">
            <a:avLst/>
          </a:prstGeom>
        </p:spPr>
      </p:pic>
      <p:sp>
        <p:nvSpPr>
          <p:cNvPr id="42" name="Shape 50">
            <a:extLst>
              <a:ext uri="{FF2B5EF4-FFF2-40B4-BE49-F238E27FC236}">
                <a16:creationId xmlns:a16="http://schemas.microsoft.com/office/drawing/2014/main" id="{64D157EE-6168-4B35-BBB7-542BCDCA7B7B}"/>
              </a:ext>
            </a:extLst>
          </p:cNvPr>
          <p:cNvSpPr>
            <a:spLocks noGrp="1"/>
          </p:cNvSpPr>
          <p:nvPr>
            <p:ph type="title"/>
          </p:nvPr>
        </p:nvSpPr>
        <p:spPr>
          <a:xfrm>
            <a:off x="871935" y="568324"/>
            <a:ext cx="2881511" cy="485775"/>
          </a:xfrm>
          <a:prstGeom prst="rect">
            <a:avLst/>
          </a:prstGeom>
          <a:effectLst/>
        </p:spPr>
        <p:txBody>
          <a:bodyPr>
            <a:normAutofit/>
          </a:bodyPr>
          <a:lstStyle/>
          <a:p>
            <a:pPr algn="ctr">
              <a:defRPr sz="2000"/>
            </a:pPr>
            <a:r>
              <a:rPr lang="de-DE" dirty="0"/>
              <a:t>5   Datenaufnahme</a:t>
            </a:r>
            <a:endParaRPr dirty="0"/>
          </a:p>
        </p:txBody>
      </p:sp>
      <p:sp>
        <p:nvSpPr>
          <p:cNvPr id="41" name="Shape 50">
            <a:extLst>
              <a:ext uri="{FF2B5EF4-FFF2-40B4-BE49-F238E27FC236}">
                <a16:creationId xmlns:a16="http://schemas.microsoft.com/office/drawing/2014/main" id="{0FCFE56C-6BE8-47FF-8197-E3A7376F81A4}"/>
              </a:ext>
            </a:extLst>
          </p:cNvPr>
          <p:cNvSpPr txBox="1">
            <a:spLocks/>
          </p:cNvSpPr>
          <p:nvPr/>
        </p:nvSpPr>
        <p:spPr>
          <a:xfrm>
            <a:off x="871934" y="1155698"/>
            <a:ext cx="2881511" cy="485775"/>
          </a:xfrm>
          <a:prstGeom prst="rect">
            <a:avLst/>
          </a:prstGeom>
          <a:ln w="12700">
            <a:miter lim="400000"/>
          </a:ln>
          <a:effectLst/>
          <a:extLst>
            <a:ext uri="{C572A759-6A51-4108-AA02-DFA0A04FC94B}">
              <ma14:wrappingTextBoxFlag xmlns:ma14="http://schemas.microsoft.com/office/mac/drawingml/2011/main" xmlns="" val="1"/>
            </a:ext>
          </a:extLst>
        </p:spPr>
        <p:txBody>
          <a:bodyPr lIns="45719" rIns="45719" anchor="b">
            <a:normAutofit/>
          </a:bodyPr>
          <a:lstStyle>
            <a:lvl1pPr marL="0" marR="0" indent="0" algn="ctr" defTabSz="342900" rtl="0" latinLnBrk="0">
              <a:lnSpc>
                <a:spcPct val="100000"/>
              </a:lnSpc>
              <a:spcBef>
                <a:spcPts val="0"/>
              </a:spcBef>
              <a:spcAft>
                <a:spcPts val="0"/>
              </a:spcAft>
              <a:buClrTx/>
              <a:buSzTx/>
              <a:buFontTx/>
              <a:buNone/>
              <a:tabLst/>
              <a:defRPr sz="2000" b="1" i="0" u="none" strike="noStrike" cap="none" spc="0" baseline="0">
                <a:ln>
                  <a:noFill/>
                </a:ln>
                <a:solidFill>
                  <a:srgbClr val="FFFFFF"/>
                </a:solidFill>
                <a:uFillTx/>
                <a:latin typeface="+mj-lt"/>
                <a:ea typeface="+mj-ea"/>
                <a:cs typeface="+mj-cs"/>
                <a:sym typeface="Century Gothic"/>
              </a:defRPr>
            </a:lvl1pPr>
            <a:lvl2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2pPr>
            <a:lvl3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3pPr>
            <a:lvl4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4pPr>
            <a:lvl5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5pPr>
            <a:lvl6pPr marL="0" marR="0" indent="3429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6pPr>
            <a:lvl7pPr marL="0" marR="0" indent="6858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7pPr>
            <a:lvl8pPr marL="0" marR="0" indent="10287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8pPr>
            <a:lvl9pPr marL="0" marR="0" indent="13716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9pPr>
          </a:lstStyle>
          <a:p>
            <a:pPr hangingPunct="1">
              <a:defRPr sz="2000"/>
            </a:pPr>
            <a:r>
              <a:rPr lang="de-DE" sz="1600" dirty="0"/>
              <a:t>5.2 Gebäude von außen</a:t>
            </a:r>
          </a:p>
        </p:txBody>
      </p:sp>
    </p:spTree>
    <p:extLst>
      <p:ext uri="{BB962C8B-B14F-4D97-AF65-F5344CB8AC3E}">
        <p14:creationId xmlns:p14="http://schemas.microsoft.com/office/powerpoint/2010/main" val="4144692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a:picLocks noChangeAspect="1"/>
          </p:cNvPicPr>
          <p:nvPr/>
        </p:nvPicPr>
        <p:blipFill rotWithShape="1">
          <a:blip r:embed="rId2">
            <a:extLst>
              <a:ext uri="{28A0092B-C50C-407E-A947-70E740481C1C}">
                <a14:useLocalDpi xmlns:a14="http://schemas.microsoft.com/office/drawing/2010/main" val="0"/>
              </a:ext>
            </a:extLst>
          </a:blip>
          <a:srcRect l="1448" t="40041" r="838" b="43933"/>
          <a:stretch/>
        </p:blipFill>
        <p:spPr>
          <a:xfrm>
            <a:off x="4089848" y="2194444"/>
            <a:ext cx="5136542" cy="2371725"/>
          </a:xfrm>
          <a:prstGeom prst="rect">
            <a:avLst/>
          </a:prstGeom>
        </p:spPr>
      </p:pic>
      <p:sp>
        <p:nvSpPr>
          <p:cNvPr id="613" name="Shape 613"/>
          <p:cNvSpPr/>
          <p:nvPr/>
        </p:nvSpPr>
        <p:spPr>
          <a:xfrm>
            <a:off x="871935" y="2743201"/>
            <a:ext cx="2881511" cy="1446550"/>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spAutoFit/>
          </a:bodyPr>
          <a:lstStyle/>
          <a:p>
            <a:pPr marL="128588" indent="-128588">
              <a:buClr>
                <a:srgbClr val="94C627"/>
              </a:buClr>
              <a:buSzPct val="100000"/>
              <a:buFont typeface="Arial"/>
              <a:buChar char="•"/>
              <a:defRPr sz="1200">
                <a:solidFill>
                  <a:srgbClr val="000000"/>
                </a:solidFill>
              </a:defRPr>
            </a:pPr>
            <a:r>
              <a:rPr lang="de-DE" sz="1100" dirty="0"/>
              <a:t>Der gesamte Bereich </a:t>
            </a:r>
            <a:r>
              <a:rPr lang="de-DE" sz="1100" b="1" dirty="0"/>
              <a:t>Anlagentechnik</a:t>
            </a:r>
            <a:r>
              <a:rPr lang="de-DE" sz="1100" dirty="0"/>
              <a:t> wird bei den vor-Ort-Begehungen für die Bauteildatenaufnahme nicht berücksichtigt, sondern zu einem späteren Zeitpunkt durch Experten mit Zugang zu den Heizräumen aufgenommen.</a:t>
            </a:r>
          </a:p>
          <a:p>
            <a:pPr>
              <a:buClr>
                <a:srgbClr val="94C627"/>
              </a:buClr>
              <a:buSzPct val="100000"/>
              <a:defRPr sz="1200">
                <a:solidFill>
                  <a:srgbClr val="000000"/>
                </a:solidFill>
              </a:defRPr>
            </a:pPr>
            <a:endParaRPr lang="de-DE" sz="1100" dirty="0"/>
          </a:p>
        </p:txBody>
      </p:sp>
      <p:sp>
        <p:nvSpPr>
          <p:cNvPr id="616" name="Shape 616"/>
          <p:cNvSpPr/>
          <p:nvPr/>
        </p:nvSpPr>
        <p:spPr>
          <a:xfrm>
            <a:off x="4132659" y="4567821"/>
            <a:ext cx="5278042" cy="0"/>
          </a:xfrm>
          <a:prstGeom prst="line">
            <a:avLst/>
          </a:prstGeom>
          <a:ln w="19050" cap="rnd">
            <a:solidFill>
              <a:srgbClr val="808080"/>
            </a:solidFill>
            <a:prstDash val="sysDash"/>
          </a:ln>
        </p:spPr>
        <p:txBody>
          <a:bodyPr lIns="34289" rIns="34289"/>
          <a:lstStyle/>
          <a:p>
            <a:endParaRPr sz="1350"/>
          </a:p>
        </p:txBody>
      </p:sp>
      <p:sp>
        <p:nvSpPr>
          <p:cNvPr id="617" name="Shape 617"/>
          <p:cNvSpPr/>
          <p:nvPr/>
        </p:nvSpPr>
        <p:spPr>
          <a:xfrm>
            <a:off x="4013597" y="2197894"/>
            <a:ext cx="5397104" cy="0"/>
          </a:xfrm>
          <a:prstGeom prst="line">
            <a:avLst/>
          </a:prstGeom>
          <a:ln w="19050" cap="rnd">
            <a:solidFill>
              <a:srgbClr val="808080"/>
            </a:solidFill>
            <a:prstDash val="sysDash"/>
          </a:ln>
        </p:spPr>
        <p:txBody>
          <a:bodyPr lIns="34289" rIns="34289"/>
          <a:lstStyle/>
          <a:p>
            <a:endParaRPr sz="1350"/>
          </a:p>
        </p:txBody>
      </p:sp>
      <p:sp>
        <p:nvSpPr>
          <p:cNvPr id="8" name="Textfeld 7"/>
          <p:cNvSpPr txBox="1"/>
          <p:nvPr/>
        </p:nvSpPr>
        <p:spPr>
          <a:xfrm>
            <a:off x="9013031" y="6337626"/>
            <a:ext cx="426718" cy="184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ctr">
            <a:spAutoFit/>
          </a:bodyPr>
          <a:lstStyle/>
          <a:p>
            <a:pPr defTabSz="342900"/>
            <a:r>
              <a:rPr lang="de-DE" sz="750" dirty="0">
                <a:solidFill>
                  <a:schemeClr val="bg2">
                    <a:lumMod val="50000"/>
                  </a:schemeClr>
                </a:solidFill>
              </a:rPr>
              <a:t>Seite 34</a:t>
            </a:r>
          </a:p>
        </p:txBody>
      </p:sp>
      <p:sp>
        <p:nvSpPr>
          <p:cNvPr id="11" name="Shape 50">
            <a:extLst>
              <a:ext uri="{FF2B5EF4-FFF2-40B4-BE49-F238E27FC236}">
                <a16:creationId xmlns:a16="http://schemas.microsoft.com/office/drawing/2014/main" id="{4BD95AB6-F075-4608-9BF9-1E2CE64A8ABA}"/>
              </a:ext>
            </a:extLst>
          </p:cNvPr>
          <p:cNvSpPr>
            <a:spLocks noGrp="1"/>
          </p:cNvSpPr>
          <p:nvPr>
            <p:ph type="title"/>
          </p:nvPr>
        </p:nvSpPr>
        <p:spPr>
          <a:xfrm>
            <a:off x="871935" y="568324"/>
            <a:ext cx="2881511" cy="485775"/>
          </a:xfrm>
          <a:prstGeom prst="rect">
            <a:avLst/>
          </a:prstGeom>
          <a:effectLst/>
        </p:spPr>
        <p:txBody>
          <a:bodyPr>
            <a:normAutofit/>
          </a:bodyPr>
          <a:lstStyle/>
          <a:p>
            <a:pPr algn="ctr">
              <a:defRPr sz="2000"/>
            </a:pPr>
            <a:r>
              <a:rPr lang="de-DE" dirty="0"/>
              <a:t>5   Datenaufnahme</a:t>
            </a:r>
            <a:endParaRPr dirty="0"/>
          </a:p>
        </p:txBody>
      </p:sp>
      <p:sp>
        <p:nvSpPr>
          <p:cNvPr id="12" name="Shape 50">
            <a:extLst>
              <a:ext uri="{FF2B5EF4-FFF2-40B4-BE49-F238E27FC236}">
                <a16:creationId xmlns:a16="http://schemas.microsoft.com/office/drawing/2014/main" id="{BC813E57-19E1-4F9A-AE57-31625799A5B1}"/>
              </a:ext>
            </a:extLst>
          </p:cNvPr>
          <p:cNvSpPr txBox="1">
            <a:spLocks/>
          </p:cNvSpPr>
          <p:nvPr/>
        </p:nvSpPr>
        <p:spPr>
          <a:xfrm>
            <a:off x="871934" y="1155698"/>
            <a:ext cx="2881511" cy="485775"/>
          </a:xfrm>
          <a:prstGeom prst="rect">
            <a:avLst/>
          </a:prstGeom>
          <a:ln w="12700">
            <a:miter lim="400000"/>
          </a:ln>
          <a:effectLst/>
          <a:extLst>
            <a:ext uri="{C572A759-6A51-4108-AA02-DFA0A04FC94B}">
              <ma14:wrappingTextBoxFlag xmlns:ma14="http://schemas.microsoft.com/office/mac/drawingml/2011/main" xmlns="" val="1"/>
            </a:ext>
          </a:extLst>
        </p:spPr>
        <p:txBody>
          <a:bodyPr lIns="45719" rIns="45719" anchor="b">
            <a:normAutofit/>
          </a:bodyPr>
          <a:lstStyle>
            <a:lvl1pPr marL="0" marR="0" indent="0" algn="ctr" defTabSz="342900" rtl="0" latinLnBrk="0">
              <a:lnSpc>
                <a:spcPct val="100000"/>
              </a:lnSpc>
              <a:spcBef>
                <a:spcPts val="0"/>
              </a:spcBef>
              <a:spcAft>
                <a:spcPts val="0"/>
              </a:spcAft>
              <a:buClrTx/>
              <a:buSzTx/>
              <a:buFontTx/>
              <a:buNone/>
              <a:tabLst/>
              <a:defRPr sz="2000" b="1" i="0" u="none" strike="noStrike" cap="none" spc="0" baseline="0">
                <a:ln>
                  <a:noFill/>
                </a:ln>
                <a:solidFill>
                  <a:srgbClr val="FFFFFF"/>
                </a:solidFill>
                <a:uFillTx/>
                <a:latin typeface="+mj-lt"/>
                <a:ea typeface="+mj-ea"/>
                <a:cs typeface="+mj-cs"/>
                <a:sym typeface="Century Gothic"/>
              </a:defRPr>
            </a:lvl1pPr>
            <a:lvl2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2pPr>
            <a:lvl3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3pPr>
            <a:lvl4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4pPr>
            <a:lvl5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5pPr>
            <a:lvl6pPr marL="0" marR="0" indent="3429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6pPr>
            <a:lvl7pPr marL="0" marR="0" indent="6858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7pPr>
            <a:lvl8pPr marL="0" marR="0" indent="10287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8pPr>
            <a:lvl9pPr marL="0" marR="0" indent="13716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9pPr>
          </a:lstStyle>
          <a:p>
            <a:pPr hangingPunct="1">
              <a:defRPr sz="2000"/>
            </a:pPr>
            <a:r>
              <a:rPr lang="de-DE" sz="1600" dirty="0"/>
              <a:t>5.3 Anlagentechnik</a:t>
            </a:r>
          </a:p>
        </p:txBody>
      </p:sp>
    </p:spTree>
    <p:extLst>
      <p:ext uri="{BB962C8B-B14F-4D97-AF65-F5344CB8AC3E}">
        <p14:creationId xmlns:p14="http://schemas.microsoft.com/office/powerpoint/2010/main" val="7340526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p:cNvPicPr>
            <a:picLocks noChangeAspect="1"/>
          </p:cNvPicPr>
          <p:nvPr/>
        </p:nvPicPr>
        <p:blipFill rotWithShape="1">
          <a:blip r:embed="rId2">
            <a:extLst>
              <a:ext uri="{28A0092B-C50C-407E-A947-70E740481C1C}">
                <a14:useLocalDpi xmlns:a14="http://schemas.microsoft.com/office/drawing/2010/main" val="0"/>
              </a:ext>
            </a:extLst>
          </a:blip>
          <a:srcRect l="2173" t="56839" r="1870" b="14231"/>
          <a:stretch/>
        </p:blipFill>
        <p:spPr>
          <a:xfrm>
            <a:off x="3947425" y="1585873"/>
            <a:ext cx="5044175" cy="4281527"/>
          </a:xfrm>
          <a:prstGeom prst="rect">
            <a:avLst/>
          </a:prstGeom>
        </p:spPr>
      </p:pic>
      <p:sp>
        <p:nvSpPr>
          <p:cNvPr id="613" name="Shape 613"/>
          <p:cNvSpPr/>
          <p:nvPr/>
        </p:nvSpPr>
        <p:spPr>
          <a:xfrm>
            <a:off x="871935" y="2743200"/>
            <a:ext cx="2863055" cy="1785104"/>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spAutoFit/>
          </a:bodyPr>
          <a:lstStyle/>
          <a:p>
            <a:pPr marL="128588" indent="-128588">
              <a:buClr>
                <a:srgbClr val="94C627"/>
              </a:buClr>
              <a:buSzPct val="100000"/>
              <a:buFont typeface="Arial"/>
              <a:buChar char="•"/>
              <a:defRPr sz="1200">
                <a:solidFill>
                  <a:srgbClr val="000000"/>
                </a:solidFill>
              </a:defRPr>
            </a:pPr>
            <a:r>
              <a:rPr lang="de-DE" sz="1100" dirty="0"/>
              <a:t>Die Daten zum gesamte Bereich </a:t>
            </a:r>
            <a:r>
              <a:rPr lang="de-DE" sz="1100" b="1" dirty="0"/>
              <a:t>Sozialstruktur und Soziodemographische Daten je Wohneinheit</a:t>
            </a:r>
            <a:r>
              <a:rPr lang="de-DE" sz="1100" dirty="0"/>
              <a:t> werden bei den vor-Ort-Begehungen zur Bauteildaten-aufnahme ebenfalls nicht berücksichtigt, sondern durch gesonderte Bewohnerumfragen ermittelt.</a:t>
            </a:r>
          </a:p>
          <a:p>
            <a:pPr>
              <a:buClr>
                <a:srgbClr val="94C627"/>
              </a:buClr>
              <a:buSzPct val="100000"/>
              <a:defRPr sz="1200">
                <a:solidFill>
                  <a:srgbClr val="000000"/>
                </a:solidFill>
              </a:defRPr>
            </a:pPr>
            <a:endParaRPr lang="de-DE" sz="1100" dirty="0"/>
          </a:p>
        </p:txBody>
      </p:sp>
      <p:sp>
        <p:nvSpPr>
          <p:cNvPr id="616" name="Shape 616"/>
          <p:cNvSpPr/>
          <p:nvPr/>
        </p:nvSpPr>
        <p:spPr>
          <a:xfrm>
            <a:off x="3734990" y="5888783"/>
            <a:ext cx="5278042" cy="0"/>
          </a:xfrm>
          <a:prstGeom prst="line">
            <a:avLst/>
          </a:prstGeom>
          <a:ln w="19050" cap="rnd">
            <a:solidFill>
              <a:srgbClr val="808080"/>
            </a:solidFill>
            <a:prstDash val="sysDash"/>
          </a:ln>
        </p:spPr>
        <p:txBody>
          <a:bodyPr lIns="34289" rIns="34289"/>
          <a:lstStyle/>
          <a:p>
            <a:endParaRPr sz="1350"/>
          </a:p>
        </p:txBody>
      </p:sp>
      <p:sp>
        <p:nvSpPr>
          <p:cNvPr id="617" name="Shape 617"/>
          <p:cNvSpPr/>
          <p:nvPr/>
        </p:nvSpPr>
        <p:spPr>
          <a:xfrm>
            <a:off x="3845719" y="1569875"/>
            <a:ext cx="5397104" cy="0"/>
          </a:xfrm>
          <a:prstGeom prst="line">
            <a:avLst/>
          </a:prstGeom>
          <a:ln w="19050" cap="rnd">
            <a:solidFill>
              <a:srgbClr val="808080"/>
            </a:solidFill>
            <a:prstDash val="sysDash"/>
          </a:ln>
        </p:spPr>
        <p:txBody>
          <a:bodyPr lIns="34289" rIns="34289"/>
          <a:lstStyle/>
          <a:p>
            <a:endParaRPr sz="1350"/>
          </a:p>
        </p:txBody>
      </p:sp>
      <p:sp>
        <p:nvSpPr>
          <p:cNvPr id="8" name="Textfeld 7"/>
          <p:cNvSpPr txBox="1"/>
          <p:nvPr/>
        </p:nvSpPr>
        <p:spPr>
          <a:xfrm>
            <a:off x="9013031" y="6337626"/>
            <a:ext cx="426718" cy="184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ctr">
            <a:spAutoFit/>
          </a:bodyPr>
          <a:lstStyle/>
          <a:p>
            <a:pPr defTabSz="342900"/>
            <a:r>
              <a:rPr lang="de-DE" sz="750" dirty="0">
                <a:solidFill>
                  <a:schemeClr val="bg2">
                    <a:lumMod val="50000"/>
                  </a:schemeClr>
                </a:solidFill>
              </a:rPr>
              <a:t>Seite 35</a:t>
            </a:r>
          </a:p>
        </p:txBody>
      </p:sp>
      <p:sp>
        <p:nvSpPr>
          <p:cNvPr id="2" name="Textfeld 1"/>
          <p:cNvSpPr txBox="1"/>
          <p:nvPr/>
        </p:nvSpPr>
        <p:spPr>
          <a:xfrm>
            <a:off x="4171666" y="3635246"/>
            <a:ext cx="309349" cy="153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de-DE" sz="400" b="1" dirty="0">
                <a:solidFill>
                  <a:srgbClr val="020202"/>
                </a:solidFill>
              </a:rPr>
              <a:t>j</a:t>
            </a:r>
            <a:r>
              <a:rPr kumimoji="0" lang="de-DE" sz="400" b="1" i="0" u="none" strike="noStrike" cap="none" spc="0" normalizeH="0" baseline="0" dirty="0">
                <a:ln>
                  <a:noFill/>
                </a:ln>
                <a:solidFill>
                  <a:srgbClr val="020202"/>
                </a:solidFill>
                <a:effectLst/>
                <a:uFillTx/>
                <a:sym typeface="Century Gothic"/>
              </a:rPr>
              <a:t>e m²</a:t>
            </a:r>
          </a:p>
        </p:txBody>
      </p:sp>
      <p:sp>
        <p:nvSpPr>
          <p:cNvPr id="9" name="Textfeld 8"/>
          <p:cNvSpPr txBox="1"/>
          <p:nvPr/>
        </p:nvSpPr>
        <p:spPr>
          <a:xfrm>
            <a:off x="4171666" y="4570118"/>
            <a:ext cx="309349" cy="153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de-DE" sz="400" b="1" dirty="0">
                <a:solidFill>
                  <a:srgbClr val="020202"/>
                </a:solidFill>
              </a:rPr>
              <a:t>j</a:t>
            </a:r>
            <a:r>
              <a:rPr kumimoji="0" lang="de-DE" sz="400" b="1" i="0" u="none" strike="noStrike" cap="none" spc="0" normalizeH="0" baseline="0" dirty="0">
                <a:ln>
                  <a:noFill/>
                </a:ln>
                <a:solidFill>
                  <a:srgbClr val="020202"/>
                </a:solidFill>
                <a:effectLst/>
                <a:uFillTx/>
                <a:sym typeface="Century Gothic"/>
              </a:rPr>
              <a:t>e m²</a:t>
            </a:r>
          </a:p>
        </p:txBody>
      </p:sp>
      <p:sp>
        <p:nvSpPr>
          <p:cNvPr id="11" name="Textfeld 10"/>
          <p:cNvSpPr txBox="1"/>
          <p:nvPr/>
        </p:nvSpPr>
        <p:spPr>
          <a:xfrm>
            <a:off x="4171666" y="5580499"/>
            <a:ext cx="309349" cy="153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de-DE" sz="400" b="1" dirty="0">
                <a:solidFill>
                  <a:srgbClr val="020202"/>
                </a:solidFill>
              </a:rPr>
              <a:t>j</a:t>
            </a:r>
            <a:r>
              <a:rPr kumimoji="0" lang="de-DE" sz="400" b="1" i="0" u="none" strike="noStrike" cap="none" spc="0" normalizeH="0" baseline="0" dirty="0">
                <a:ln>
                  <a:noFill/>
                </a:ln>
                <a:solidFill>
                  <a:srgbClr val="020202"/>
                </a:solidFill>
                <a:effectLst/>
                <a:uFillTx/>
                <a:sym typeface="Century Gothic"/>
              </a:rPr>
              <a:t>e m²</a:t>
            </a:r>
          </a:p>
        </p:txBody>
      </p:sp>
      <p:sp>
        <p:nvSpPr>
          <p:cNvPr id="14" name="Shape 50">
            <a:extLst>
              <a:ext uri="{FF2B5EF4-FFF2-40B4-BE49-F238E27FC236}">
                <a16:creationId xmlns:a16="http://schemas.microsoft.com/office/drawing/2014/main" id="{FB4D382C-0E51-41DA-815B-DD3BC5F69668}"/>
              </a:ext>
            </a:extLst>
          </p:cNvPr>
          <p:cNvSpPr>
            <a:spLocks noGrp="1"/>
          </p:cNvSpPr>
          <p:nvPr>
            <p:ph type="title"/>
          </p:nvPr>
        </p:nvSpPr>
        <p:spPr>
          <a:xfrm>
            <a:off x="871935" y="568324"/>
            <a:ext cx="2881511" cy="485775"/>
          </a:xfrm>
          <a:prstGeom prst="rect">
            <a:avLst/>
          </a:prstGeom>
          <a:effectLst/>
        </p:spPr>
        <p:txBody>
          <a:bodyPr>
            <a:normAutofit/>
          </a:bodyPr>
          <a:lstStyle/>
          <a:p>
            <a:pPr algn="ctr">
              <a:defRPr sz="2000"/>
            </a:pPr>
            <a:r>
              <a:rPr lang="de-DE" dirty="0"/>
              <a:t>5   Datenaufnahme</a:t>
            </a:r>
            <a:endParaRPr dirty="0"/>
          </a:p>
        </p:txBody>
      </p:sp>
      <p:sp>
        <p:nvSpPr>
          <p:cNvPr id="15" name="Shape 50">
            <a:extLst>
              <a:ext uri="{FF2B5EF4-FFF2-40B4-BE49-F238E27FC236}">
                <a16:creationId xmlns:a16="http://schemas.microsoft.com/office/drawing/2014/main" id="{86073FDB-5FF8-45F5-9C81-E2C3003D3A88}"/>
              </a:ext>
            </a:extLst>
          </p:cNvPr>
          <p:cNvSpPr txBox="1">
            <a:spLocks/>
          </p:cNvSpPr>
          <p:nvPr/>
        </p:nvSpPr>
        <p:spPr>
          <a:xfrm>
            <a:off x="871934" y="1155698"/>
            <a:ext cx="2881511" cy="485775"/>
          </a:xfrm>
          <a:prstGeom prst="rect">
            <a:avLst/>
          </a:prstGeom>
          <a:ln w="12700">
            <a:miter lim="400000"/>
          </a:ln>
          <a:effectLst/>
          <a:extLst>
            <a:ext uri="{C572A759-6A51-4108-AA02-DFA0A04FC94B}">
              <ma14:wrappingTextBoxFlag xmlns:ma14="http://schemas.microsoft.com/office/mac/drawingml/2011/main" xmlns="" val="1"/>
            </a:ext>
          </a:extLst>
        </p:spPr>
        <p:txBody>
          <a:bodyPr lIns="45719" rIns="45719" anchor="b">
            <a:normAutofit/>
          </a:bodyPr>
          <a:lstStyle>
            <a:lvl1pPr marL="0" marR="0" indent="0" algn="ctr" defTabSz="342900" rtl="0" latinLnBrk="0">
              <a:lnSpc>
                <a:spcPct val="100000"/>
              </a:lnSpc>
              <a:spcBef>
                <a:spcPts val="0"/>
              </a:spcBef>
              <a:spcAft>
                <a:spcPts val="0"/>
              </a:spcAft>
              <a:buClrTx/>
              <a:buSzTx/>
              <a:buFontTx/>
              <a:buNone/>
              <a:tabLst/>
              <a:defRPr sz="2000" b="1" i="0" u="none" strike="noStrike" cap="none" spc="0" baseline="0">
                <a:ln>
                  <a:noFill/>
                </a:ln>
                <a:solidFill>
                  <a:srgbClr val="FFFFFF"/>
                </a:solidFill>
                <a:uFillTx/>
                <a:latin typeface="+mj-lt"/>
                <a:ea typeface="+mj-ea"/>
                <a:cs typeface="+mj-cs"/>
                <a:sym typeface="Century Gothic"/>
              </a:defRPr>
            </a:lvl1pPr>
            <a:lvl2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2pPr>
            <a:lvl3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3pPr>
            <a:lvl4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4pPr>
            <a:lvl5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5pPr>
            <a:lvl6pPr marL="0" marR="0" indent="3429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6pPr>
            <a:lvl7pPr marL="0" marR="0" indent="6858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7pPr>
            <a:lvl8pPr marL="0" marR="0" indent="10287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8pPr>
            <a:lvl9pPr marL="0" marR="0" indent="13716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9pPr>
          </a:lstStyle>
          <a:p>
            <a:pPr hangingPunct="1">
              <a:defRPr sz="2000"/>
            </a:pPr>
            <a:r>
              <a:rPr lang="de-DE" sz="1600" dirty="0"/>
              <a:t>5.4 Sozialstruktur</a:t>
            </a:r>
          </a:p>
        </p:txBody>
      </p:sp>
    </p:spTree>
    <p:extLst>
      <p:ext uri="{BB962C8B-B14F-4D97-AF65-F5344CB8AC3E}">
        <p14:creationId xmlns:p14="http://schemas.microsoft.com/office/powerpoint/2010/main" val="3241176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50">
            <a:extLst>
              <a:ext uri="{FF2B5EF4-FFF2-40B4-BE49-F238E27FC236}">
                <a16:creationId xmlns:a16="http://schemas.microsoft.com/office/drawing/2014/main" id="{42F87620-2224-4EF8-9D34-4D980C2A7CE0}"/>
              </a:ext>
            </a:extLst>
          </p:cNvPr>
          <p:cNvSpPr>
            <a:spLocks noGrp="1"/>
          </p:cNvSpPr>
          <p:nvPr>
            <p:ph type="title"/>
          </p:nvPr>
        </p:nvSpPr>
        <p:spPr>
          <a:prstGeom prst="rect">
            <a:avLst/>
          </a:prstGeom>
          <a:effectLst/>
        </p:spPr>
        <p:txBody>
          <a:bodyPr>
            <a:normAutofit/>
          </a:bodyPr>
          <a:lstStyle/>
          <a:p>
            <a:pPr algn="ctr">
              <a:defRPr sz="2000"/>
            </a:pPr>
            <a:r>
              <a:rPr lang="de-DE" dirty="0"/>
              <a:t>6 Nachbearbeitung</a:t>
            </a:r>
            <a:endParaRPr dirty="0"/>
          </a:p>
        </p:txBody>
      </p:sp>
      <p:sp>
        <p:nvSpPr>
          <p:cNvPr id="6" name="Shape 48">
            <a:extLst>
              <a:ext uri="{FF2B5EF4-FFF2-40B4-BE49-F238E27FC236}">
                <a16:creationId xmlns:a16="http://schemas.microsoft.com/office/drawing/2014/main" id="{8D582B13-A308-4366-924E-C03067973C64}"/>
              </a:ext>
            </a:extLst>
          </p:cNvPr>
          <p:cNvSpPr/>
          <p:nvPr/>
        </p:nvSpPr>
        <p:spPr>
          <a:xfrm>
            <a:off x="4021931" y="446089"/>
            <a:ext cx="4991100" cy="3816429"/>
          </a:xfrm>
          <a:prstGeom prst="rect">
            <a:avLst/>
          </a:prstGeom>
          <a:ln w="12700">
            <a:miter lim="400000"/>
          </a:ln>
          <a:extLst>
            <a:ext uri="{C572A759-6A51-4108-AA02-DFA0A04FC94B}">
              <ma14:wrappingTextBoxFlag xmlns:ma14="http://schemas.microsoft.com/office/mac/drawingml/2011/main" xmlns="" val="1"/>
            </a:ext>
          </a:extLst>
        </p:spPr>
        <p:txBody>
          <a:bodyPr lIns="34289" rIns="34289">
            <a:spAutoFit/>
          </a:bodyPr>
          <a:lstStyle/>
          <a:p>
            <a:pPr lvl="1" algn="just">
              <a:buClr>
                <a:srgbClr val="94C627"/>
              </a:buClr>
              <a:buSzPct val="100000"/>
              <a:defRPr sz="1200">
                <a:solidFill>
                  <a:srgbClr val="000000"/>
                </a:solidFill>
              </a:defRPr>
            </a:pPr>
            <a:r>
              <a:rPr lang="de-DE" sz="1100" dirty="0">
                <a:solidFill>
                  <a:srgbClr val="000000"/>
                </a:solidFill>
              </a:rPr>
              <a:t>Nachdem alle Dateien kontrolliert wurden, sollten sie in einigen gemeinsamen Ordner kopiert werden. Das unten stehende R-Skript ermöglicht dann aus allen Excel-Tabellen einen einzelnen Datensatz zu erzeugen, der alle Gebäude enthält.</a:t>
            </a:r>
          </a:p>
          <a:p>
            <a:pPr lvl="1" algn="just">
              <a:buClr>
                <a:srgbClr val="94C627"/>
              </a:buClr>
              <a:buSzPct val="100000"/>
              <a:defRPr sz="1200">
                <a:solidFill>
                  <a:srgbClr val="000000"/>
                </a:solidFill>
              </a:defRPr>
            </a:pPr>
            <a:endParaRPr lang="de-DE" sz="1100" dirty="0">
              <a:solidFill>
                <a:srgbClr val="000000"/>
              </a:solidFill>
            </a:endParaRPr>
          </a:p>
          <a:p>
            <a:pPr marL="87313" indent="-87313">
              <a:buClr>
                <a:srgbClr val="94C627"/>
              </a:buClr>
              <a:buSzPct val="100000"/>
              <a:buFont typeface="Arial"/>
              <a:buChar char="•"/>
              <a:defRPr sz="1200">
                <a:solidFill>
                  <a:srgbClr val="000000"/>
                </a:solidFill>
              </a:defRPr>
            </a:pPr>
            <a:r>
              <a:rPr lang="de-DE" sz="1100" dirty="0"/>
              <a:t>Das dritte Tabellenblatt „Auswertung“(ggf. ausgeblendet) ist eine tabellarische Übersicht der im ersten Datenblatt erhobenen Werte. Jeder Wert wird hier in eine eigene Spalte übertragen. Anmerkungen zu Erhebungen werden in das vierte Tabellenblatt „Anmerkungen“ übertragen.</a:t>
            </a:r>
          </a:p>
          <a:p>
            <a:pPr marL="87313" indent="-87313">
              <a:buClr>
                <a:srgbClr val="94C627"/>
              </a:buClr>
              <a:buSzPct val="100000"/>
              <a:buFont typeface="Arial"/>
              <a:buChar char="•"/>
              <a:defRPr sz="1200">
                <a:solidFill>
                  <a:srgbClr val="000000"/>
                </a:solidFill>
              </a:defRPr>
            </a:pPr>
            <a:endParaRPr lang="de-DE" sz="1100" dirty="0"/>
          </a:p>
          <a:p>
            <a:pPr marL="87313" indent="-87313">
              <a:buClr>
                <a:srgbClr val="94C627"/>
              </a:buClr>
              <a:buSzPct val="100000"/>
              <a:buFont typeface="Arial"/>
              <a:buChar char="•"/>
              <a:defRPr sz="1200">
                <a:solidFill>
                  <a:srgbClr val="000000"/>
                </a:solidFill>
              </a:defRPr>
            </a:pPr>
            <a:r>
              <a:rPr lang="de-DE" sz="1100" dirty="0"/>
              <a:t>Das unten abgebildete Skript in der Programmiersprache „</a:t>
            </a:r>
            <a:r>
              <a:rPr lang="de-DE" sz="1100" i="1" dirty="0"/>
              <a:t>R“</a:t>
            </a:r>
            <a:r>
              <a:rPr lang="de-DE" sz="1100" dirty="0"/>
              <a:t> fügt die tabellarischen Werten aller erstellten Dateien zusammen und kreiert jeweils einen </a:t>
            </a:r>
            <a:r>
              <a:rPr lang="de-DE" sz="1100" dirty="0" err="1"/>
              <a:t>csv</a:t>
            </a:r>
            <a:r>
              <a:rPr lang="de-DE" sz="1100" dirty="0"/>
              <a:t>-Datensatz (</a:t>
            </a:r>
            <a:r>
              <a:rPr lang="de-DE" sz="1100" dirty="0" err="1"/>
              <a:t>comma</a:t>
            </a:r>
            <a:r>
              <a:rPr lang="de-DE" sz="1100" dirty="0"/>
              <a:t> </a:t>
            </a:r>
            <a:r>
              <a:rPr lang="de-DE" sz="1100" dirty="0" err="1"/>
              <a:t>separated</a:t>
            </a:r>
            <a:r>
              <a:rPr lang="de-DE" sz="1100" dirty="0"/>
              <a:t> </a:t>
            </a:r>
            <a:r>
              <a:rPr lang="de-DE" sz="1100" dirty="0" err="1"/>
              <a:t>values</a:t>
            </a:r>
            <a:r>
              <a:rPr lang="de-DE" sz="1100" dirty="0"/>
              <a:t>) für die Eintragungen und die Anmerkungen. Jedes Gebäude ist eine Reihe im Datensatz. Die </a:t>
            </a:r>
            <a:r>
              <a:rPr lang="de-DE" sz="1100" dirty="0" err="1"/>
              <a:t>csv</a:t>
            </a:r>
            <a:r>
              <a:rPr lang="de-DE" sz="1100" dirty="0"/>
              <a:t>-Datensätze können wiederum in eine Excel-Tabelle eingelesen werden (Datei &gt; Einfügen aus Text), aber auch in  anderen Programmen verwendet werden.</a:t>
            </a:r>
          </a:p>
          <a:p>
            <a:pPr marL="87313" indent="-87313">
              <a:buClr>
                <a:srgbClr val="94C627"/>
              </a:buClr>
              <a:buSzPct val="100000"/>
              <a:buFont typeface="Arial"/>
              <a:buChar char="•"/>
              <a:defRPr sz="1200">
                <a:solidFill>
                  <a:srgbClr val="000000"/>
                </a:solidFill>
              </a:defRPr>
            </a:pPr>
            <a:endParaRPr lang="de-DE" sz="1100" dirty="0">
              <a:solidFill>
                <a:srgbClr val="000000"/>
              </a:solidFill>
            </a:endParaRPr>
          </a:p>
          <a:p>
            <a:pPr marL="87313" indent="-87313">
              <a:buClr>
                <a:srgbClr val="94C627"/>
              </a:buClr>
              <a:buSzPct val="100000"/>
              <a:buFont typeface="Arial"/>
              <a:buChar char="•"/>
              <a:defRPr sz="1200">
                <a:solidFill>
                  <a:srgbClr val="000000"/>
                </a:solidFill>
              </a:defRPr>
            </a:pPr>
            <a:r>
              <a:rPr lang="de-DE" sz="1100" dirty="0">
                <a:solidFill>
                  <a:srgbClr val="000000"/>
                </a:solidFill>
              </a:rPr>
              <a:t>Das R-Skript steht im folgenden </a:t>
            </a:r>
            <a:r>
              <a:rPr lang="de-DE" sz="1100" dirty="0" err="1">
                <a:solidFill>
                  <a:srgbClr val="000000"/>
                </a:solidFill>
              </a:rPr>
              <a:t>github</a:t>
            </a:r>
            <a:r>
              <a:rPr lang="de-DE" sz="1100" dirty="0">
                <a:solidFill>
                  <a:srgbClr val="000000"/>
                </a:solidFill>
              </a:rPr>
              <a:t>-Repositorium kostenfrei zur Verfügung: </a:t>
            </a:r>
            <a:r>
              <a:rPr lang="de-DE" sz="1100" dirty="0">
                <a:solidFill>
                  <a:srgbClr val="000000"/>
                </a:solidFill>
                <a:hlinkClick r:id="rId2"/>
              </a:rPr>
              <a:t>https://github.com/hannes-seller/gewiss.git</a:t>
            </a:r>
            <a:r>
              <a:rPr lang="de-DE" sz="1100" dirty="0">
                <a:solidFill>
                  <a:srgbClr val="000000"/>
                </a:solidFill>
              </a:rPr>
              <a:t> (Rückfragen an Hannes Seller, </a:t>
            </a:r>
            <a:r>
              <a:rPr lang="de-DE" sz="1100" dirty="0">
                <a:solidFill>
                  <a:srgbClr val="000000"/>
                </a:solidFill>
                <a:hlinkClick r:id="rId3"/>
              </a:rPr>
              <a:t>hannes.seller@hcu-hamburg.de</a:t>
            </a:r>
            <a:r>
              <a:rPr lang="de-DE" sz="1100" dirty="0">
                <a:solidFill>
                  <a:srgbClr val="000000"/>
                </a:solidFill>
              </a:rPr>
              <a:t>)</a:t>
            </a:r>
          </a:p>
        </p:txBody>
      </p:sp>
      <p:pic>
        <p:nvPicPr>
          <p:cNvPr id="5" name="Picture 5">
            <a:extLst>
              <a:ext uri="{FF2B5EF4-FFF2-40B4-BE49-F238E27FC236}">
                <a16:creationId xmlns:a16="http://schemas.microsoft.com/office/drawing/2014/main" id="{D900AE95-B954-461F-988B-F3089C41DE86}"/>
              </a:ext>
            </a:extLst>
          </p:cNvPr>
          <p:cNvPicPr>
            <a:picLocks noChangeAspect="1" noChangeArrowheads="1"/>
          </p:cNvPicPr>
          <p:nvPr/>
        </p:nvPicPr>
        <p:blipFill>
          <a:blip r:embed="rId4"/>
          <a:srcRect/>
          <a:stretch>
            <a:fillRect/>
          </a:stretch>
        </p:blipFill>
        <p:spPr bwMode="auto">
          <a:xfrm>
            <a:off x="1278587" y="4270851"/>
            <a:ext cx="8251137" cy="2285856"/>
          </a:xfrm>
          <a:prstGeom prst="rect">
            <a:avLst/>
          </a:prstGeom>
          <a:noFill/>
          <a:ln w="9525">
            <a:noFill/>
            <a:miter lim="800000"/>
            <a:headEnd/>
            <a:tailEnd/>
          </a:ln>
          <a:effectLst/>
        </p:spPr>
      </p:pic>
    </p:spTree>
    <p:extLst>
      <p:ext uri="{BB962C8B-B14F-4D97-AF65-F5344CB8AC3E}">
        <p14:creationId xmlns:p14="http://schemas.microsoft.com/office/powerpoint/2010/main" val="4261651026"/>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feld 17"/>
          <p:cNvSpPr txBox="1"/>
          <p:nvPr/>
        </p:nvSpPr>
        <p:spPr>
          <a:xfrm>
            <a:off x="9013031" y="6337626"/>
            <a:ext cx="426718" cy="184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ctr">
            <a:spAutoFit/>
          </a:bodyPr>
          <a:lstStyle/>
          <a:p>
            <a:pPr defTabSz="342900"/>
            <a:r>
              <a:rPr lang="de-DE" sz="750" dirty="0">
                <a:solidFill>
                  <a:schemeClr val="bg2">
                    <a:lumMod val="50000"/>
                  </a:schemeClr>
                </a:solidFill>
              </a:rPr>
              <a:t>Seite 37</a:t>
            </a:r>
          </a:p>
        </p:txBody>
      </p:sp>
      <p:sp>
        <p:nvSpPr>
          <p:cNvPr id="8" name="Shape 121"/>
          <p:cNvSpPr/>
          <p:nvPr/>
        </p:nvSpPr>
        <p:spPr>
          <a:xfrm>
            <a:off x="3898599" y="446089"/>
            <a:ext cx="5684313" cy="6101670"/>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spAutoFit/>
          </a:bodyPr>
          <a:lstStyle/>
          <a:p>
            <a:pPr>
              <a:buClr>
                <a:srgbClr val="94C627"/>
              </a:buClr>
              <a:buSzPct val="100000"/>
              <a:defRPr sz="1200">
                <a:solidFill>
                  <a:srgbClr val="000000"/>
                </a:solidFill>
              </a:defRPr>
            </a:pPr>
            <a:r>
              <a:rPr lang="de-DE" sz="1100" dirty="0"/>
              <a:t>Für alle Abbildungen in diesem Handbuch, die im Folgenden nicht gesondert aufgeführten sind, liegt das Copyright bei der Metropol Grund GmbH, Hamburg.  Folgende weitere Quellen wurden verwendet:</a:t>
            </a:r>
          </a:p>
          <a:p>
            <a:pPr>
              <a:buClr>
                <a:srgbClr val="94C627"/>
              </a:buClr>
              <a:buSzPct val="100000"/>
              <a:defRPr sz="1200">
                <a:solidFill>
                  <a:srgbClr val="000000"/>
                </a:solidFill>
              </a:defRPr>
            </a:pPr>
            <a:endParaRPr lang="de-DE" sz="1100" dirty="0"/>
          </a:p>
          <a:p>
            <a:pPr marL="87313" indent="-87313">
              <a:buClr>
                <a:srgbClr val="94C627"/>
              </a:buClr>
              <a:buSzPct val="100000"/>
              <a:buFont typeface="Arial"/>
              <a:buChar char="•"/>
              <a:defRPr sz="1200">
                <a:solidFill>
                  <a:srgbClr val="000000"/>
                </a:solidFill>
              </a:defRPr>
            </a:pPr>
            <a:r>
              <a:rPr lang="de-DE" sz="1050" dirty="0"/>
              <a:t>Seite 6 „Google Street View“</a:t>
            </a:r>
            <a:r>
              <a:rPr lang="de-DE" sz="1050" dirty="0">
                <a:solidFill>
                  <a:srgbClr val="000000"/>
                </a:solidFill>
              </a:rPr>
              <a:t>© Google Street View</a:t>
            </a:r>
          </a:p>
          <a:p>
            <a:pPr marL="87313" indent="-87313">
              <a:buClr>
                <a:srgbClr val="94C627"/>
              </a:buClr>
              <a:buSzPct val="100000"/>
              <a:buFont typeface="Arial"/>
              <a:buChar char="•"/>
              <a:defRPr sz="1200">
                <a:solidFill>
                  <a:srgbClr val="000000"/>
                </a:solidFill>
              </a:defRPr>
            </a:pPr>
            <a:endParaRPr lang="de-DE" sz="1050" dirty="0"/>
          </a:p>
          <a:p>
            <a:pPr marL="87313" indent="-87313">
              <a:buClr>
                <a:srgbClr val="94C627"/>
              </a:buClr>
              <a:buSzPct val="100000"/>
              <a:buFont typeface="Arial"/>
              <a:buChar char="•"/>
              <a:defRPr sz="1200">
                <a:solidFill>
                  <a:srgbClr val="000000"/>
                </a:solidFill>
              </a:defRPr>
            </a:pPr>
            <a:r>
              <a:rPr lang="de-DE" sz="1050" dirty="0"/>
              <a:t>Seite 16 „Einfamilienhaus 1-3“; Bild 3 „Industrie“ </a:t>
            </a:r>
            <a:r>
              <a:rPr lang="de-DE" sz="1050" dirty="0">
                <a:solidFill>
                  <a:srgbClr val="000000"/>
                </a:solidFill>
              </a:rPr>
              <a:t>© Google Street View</a:t>
            </a:r>
          </a:p>
          <a:p>
            <a:pPr marL="87313" indent="-87313">
              <a:buClr>
                <a:srgbClr val="94C627"/>
              </a:buClr>
              <a:buSzPct val="100000"/>
              <a:buFont typeface="Arial"/>
              <a:buChar char="•"/>
              <a:defRPr sz="1200">
                <a:solidFill>
                  <a:srgbClr val="000000"/>
                </a:solidFill>
              </a:defRPr>
            </a:pPr>
            <a:endParaRPr lang="de-DE" sz="1050" dirty="0">
              <a:solidFill>
                <a:srgbClr val="000000"/>
              </a:solidFill>
            </a:endParaRPr>
          </a:p>
          <a:p>
            <a:pPr marL="87313" indent="-87313">
              <a:buClr>
                <a:srgbClr val="94C627"/>
              </a:buClr>
              <a:buSzPct val="100000"/>
              <a:buFont typeface="Arial"/>
              <a:buChar char="•"/>
              <a:defRPr sz="1200">
                <a:solidFill>
                  <a:srgbClr val="000000"/>
                </a:solidFill>
              </a:defRPr>
            </a:pPr>
            <a:r>
              <a:rPr lang="de-DE" sz="1050" dirty="0">
                <a:solidFill>
                  <a:srgbClr val="000000"/>
                </a:solidFill>
              </a:rPr>
              <a:t>Seite 17 Bild 1 und 2 „1919-1948</a:t>
            </a:r>
            <a:r>
              <a:rPr lang="de-DE" sz="1050" dirty="0"/>
              <a:t>“ </a:t>
            </a:r>
            <a:r>
              <a:rPr lang="de-DE" sz="1050" dirty="0">
                <a:solidFill>
                  <a:srgbClr val="000000"/>
                </a:solidFill>
              </a:rPr>
              <a:t>© Google Street View</a:t>
            </a:r>
          </a:p>
          <a:p>
            <a:pPr marL="87313" indent="-87313">
              <a:buClr>
                <a:srgbClr val="94C627"/>
              </a:buClr>
              <a:buSzPct val="100000"/>
              <a:buFont typeface="Arial"/>
              <a:buChar char="•"/>
              <a:defRPr sz="1200">
                <a:solidFill>
                  <a:srgbClr val="000000"/>
                </a:solidFill>
              </a:defRPr>
            </a:pPr>
            <a:endParaRPr lang="de-DE" sz="1050" dirty="0"/>
          </a:p>
          <a:p>
            <a:pPr marL="87313" indent="-87313">
              <a:buClr>
                <a:srgbClr val="94C627"/>
              </a:buClr>
              <a:buSzPct val="100000"/>
              <a:buFont typeface="Arial"/>
              <a:buChar char="•"/>
              <a:defRPr sz="1200">
                <a:solidFill>
                  <a:srgbClr val="000000"/>
                </a:solidFill>
              </a:defRPr>
            </a:pPr>
            <a:r>
              <a:rPr lang="de-DE" sz="1050" dirty="0">
                <a:solidFill>
                  <a:srgbClr val="000000"/>
                </a:solidFill>
              </a:rPr>
              <a:t>Seite 18 Bild 1; 2; „1995-2001</a:t>
            </a:r>
            <a:r>
              <a:rPr lang="de-DE" sz="1050" dirty="0"/>
              <a:t>“ </a:t>
            </a:r>
            <a:r>
              <a:rPr lang="de-DE" sz="1050" dirty="0">
                <a:solidFill>
                  <a:srgbClr val="000000"/>
                </a:solidFill>
              </a:rPr>
              <a:t>© Google Street View</a:t>
            </a:r>
          </a:p>
          <a:p>
            <a:pPr>
              <a:buClr>
                <a:srgbClr val="94C627"/>
              </a:buClr>
              <a:buSzPct val="100000"/>
              <a:defRPr sz="1200">
                <a:solidFill>
                  <a:srgbClr val="000000"/>
                </a:solidFill>
              </a:defRPr>
            </a:pPr>
            <a:endParaRPr lang="de-DE" sz="1050" dirty="0"/>
          </a:p>
          <a:p>
            <a:pPr marL="87313" indent="-87313">
              <a:buClr>
                <a:srgbClr val="94C627"/>
              </a:buClr>
              <a:buSzPct val="100000"/>
              <a:buFont typeface="Arial"/>
              <a:buChar char="•"/>
              <a:defRPr sz="1200">
                <a:solidFill>
                  <a:srgbClr val="000000"/>
                </a:solidFill>
              </a:defRPr>
            </a:pPr>
            <a:r>
              <a:rPr lang="de-DE" sz="1050" dirty="0"/>
              <a:t>Auf den Seiten 17 und 18 wurden Gebäudebilder aus „Deutsche Wohngebäudetypologie; Beispielhafte Maßnahmen zur Verbesserung der Energieeffizienz von typischen Wohngebäuden (zweite Auflage; 10.02.2015) des Institut für Wohnen und Umwelt abgebildet.</a:t>
            </a:r>
          </a:p>
          <a:p>
            <a:pPr marL="87313" indent="-87313">
              <a:buClr>
                <a:srgbClr val="94C627"/>
              </a:buClr>
              <a:buSzPct val="100000"/>
              <a:buFont typeface="Arial"/>
              <a:buChar char="•"/>
              <a:defRPr sz="1200">
                <a:solidFill>
                  <a:srgbClr val="000000"/>
                </a:solidFill>
              </a:defRPr>
            </a:pPr>
            <a:endParaRPr lang="de-DE" sz="1050" dirty="0"/>
          </a:p>
          <a:p>
            <a:pPr marL="87313" indent="-87313">
              <a:buClr>
                <a:srgbClr val="94C627"/>
              </a:buClr>
              <a:buSzPct val="100000"/>
              <a:buFont typeface="Arial"/>
              <a:buChar char="•"/>
              <a:defRPr sz="1200">
                <a:solidFill>
                  <a:srgbClr val="000000"/>
                </a:solidFill>
              </a:defRPr>
            </a:pPr>
            <a:r>
              <a:rPr lang="de-DE" sz="1050" dirty="0"/>
              <a:t>Seite 19 „</a:t>
            </a:r>
            <a:r>
              <a:rPr lang="de-DE" sz="1050" dirty="0">
                <a:solidFill>
                  <a:srgbClr val="000000"/>
                </a:solidFill>
              </a:rPr>
              <a:t>Denkmalschutzplakette“ © DOC RABE Media</a:t>
            </a:r>
          </a:p>
          <a:p>
            <a:pPr marL="87313" indent="-87313">
              <a:buClr>
                <a:srgbClr val="94C627"/>
              </a:buClr>
              <a:buSzPct val="100000"/>
              <a:buFont typeface="Arial"/>
              <a:buChar char="•"/>
              <a:defRPr sz="1200">
                <a:solidFill>
                  <a:srgbClr val="000000"/>
                </a:solidFill>
              </a:defRPr>
            </a:pPr>
            <a:endParaRPr lang="de-DE" sz="1050" dirty="0">
              <a:solidFill>
                <a:srgbClr val="000000"/>
              </a:solidFill>
            </a:endParaRPr>
          </a:p>
          <a:p>
            <a:pPr marL="87313" indent="-87313">
              <a:buClr>
                <a:srgbClr val="94C627"/>
              </a:buClr>
              <a:buSzPct val="100000"/>
              <a:buFont typeface="Arial"/>
              <a:buChar char="•"/>
              <a:defRPr sz="1200">
                <a:solidFill>
                  <a:srgbClr val="000000"/>
                </a:solidFill>
              </a:defRPr>
            </a:pPr>
            <a:r>
              <a:rPr lang="de-DE" sz="1050" dirty="0">
                <a:solidFill>
                  <a:srgbClr val="000000"/>
                </a:solidFill>
              </a:rPr>
              <a:t>Seite 21 Bild „Satteldach</a:t>
            </a:r>
            <a:r>
              <a:rPr lang="de-DE" sz="1050" dirty="0"/>
              <a:t>“, „Krüppelwalmdach“, Bild 1 und 2 „Über 20 Grad“, „Zustand Dach gut“, „Zustand Dach mittel“  </a:t>
            </a:r>
            <a:r>
              <a:rPr lang="de-DE" sz="1050" dirty="0">
                <a:solidFill>
                  <a:srgbClr val="000000"/>
                </a:solidFill>
              </a:rPr>
              <a:t>© Google Street View</a:t>
            </a:r>
          </a:p>
          <a:p>
            <a:pPr>
              <a:buClr>
                <a:srgbClr val="94C627"/>
              </a:buClr>
              <a:buSzPct val="100000"/>
              <a:defRPr sz="1200">
                <a:solidFill>
                  <a:srgbClr val="000000"/>
                </a:solidFill>
              </a:defRPr>
            </a:pPr>
            <a:endParaRPr lang="de-DE" sz="1050" dirty="0"/>
          </a:p>
          <a:p>
            <a:pPr marL="87313" indent="-87313">
              <a:buClr>
                <a:srgbClr val="94C627"/>
              </a:buClr>
              <a:buSzPct val="100000"/>
              <a:buFont typeface="Arial"/>
              <a:buChar char="•"/>
              <a:defRPr sz="1200">
                <a:solidFill>
                  <a:srgbClr val="000000"/>
                </a:solidFill>
              </a:defRPr>
            </a:pPr>
            <a:r>
              <a:rPr lang="de-DE" sz="1050" dirty="0"/>
              <a:t>Seite 21; 22 „</a:t>
            </a:r>
            <a:r>
              <a:rPr lang="de-DE" sz="1050" dirty="0">
                <a:solidFill>
                  <a:srgbClr val="000000"/>
                </a:solidFill>
              </a:rPr>
              <a:t>Zustand Dach/ Fenster </a:t>
            </a:r>
            <a:r>
              <a:rPr lang="de-DE" sz="1050" dirty="0"/>
              <a:t>schlecht“ </a:t>
            </a:r>
            <a:r>
              <a:rPr lang="de-DE" sz="1050" dirty="0">
                <a:solidFill>
                  <a:srgbClr val="000000"/>
                </a:solidFill>
              </a:rPr>
              <a:t>© Spiber.de</a:t>
            </a:r>
          </a:p>
          <a:p>
            <a:pPr marL="87313" indent="-87313">
              <a:buClr>
                <a:srgbClr val="94C627"/>
              </a:buClr>
              <a:buSzPct val="100000"/>
              <a:buFont typeface="Arial"/>
              <a:buChar char="•"/>
              <a:defRPr sz="1200">
                <a:solidFill>
                  <a:srgbClr val="000000"/>
                </a:solidFill>
              </a:defRPr>
            </a:pPr>
            <a:endParaRPr lang="de-DE" sz="1050" dirty="0">
              <a:solidFill>
                <a:srgbClr val="000000"/>
              </a:solidFill>
            </a:endParaRPr>
          </a:p>
          <a:p>
            <a:pPr marL="87313" indent="-87313">
              <a:buClr>
                <a:srgbClr val="94C627"/>
              </a:buClr>
              <a:buSzPct val="100000"/>
              <a:buFont typeface="Arial"/>
              <a:buChar char="•"/>
              <a:defRPr sz="1200">
                <a:solidFill>
                  <a:srgbClr val="000000"/>
                </a:solidFill>
              </a:defRPr>
            </a:pPr>
            <a:r>
              <a:rPr lang="de-DE" sz="1050" dirty="0">
                <a:solidFill>
                  <a:srgbClr val="000000"/>
                </a:solidFill>
              </a:rPr>
              <a:t>Seite 22 „Dachdecker“ © </a:t>
            </a:r>
            <a:r>
              <a:rPr lang="de-DE" sz="1050" dirty="0" err="1">
                <a:solidFill>
                  <a:srgbClr val="000000"/>
                </a:solidFill>
              </a:rPr>
              <a:t>Karepa</a:t>
            </a:r>
            <a:endParaRPr lang="de-DE" sz="1050" dirty="0">
              <a:solidFill>
                <a:srgbClr val="000000"/>
              </a:solidFill>
            </a:endParaRPr>
          </a:p>
          <a:p>
            <a:pPr>
              <a:buClr>
                <a:srgbClr val="94C627"/>
              </a:buClr>
              <a:buSzPct val="100000"/>
              <a:defRPr sz="1200">
                <a:solidFill>
                  <a:srgbClr val="000000"/>
                </a:solidFill>
              </a:defRPr>
            </a:pPr>
            <a:endParaRPr lang="de-DE" sz="1050" dirty="0">
              <a:solidFill>
                <a:srgbClr val="000000"/>
              </a:solidFill>
            </a:endParaRPr>
          </a:p>
          <a:p>
            <a:pPr marL="87313" indent="-87313">
              <a:buClr>
                <a:srgbClr val="94C627"/>
              </a:buClr>
              <a:buSzPct val="100000"/>
              <a:buFont typeface="Arial"/>
              <a:buChar char="•"/>
              <a:defRPr sz="1200">
                <a:solidFill>
                  <a:srgbClr val="000000"/>
                </a:solidFill>
              </a:defRPr>
            </a:pPr>
            <a:r>
              <a:rPr lang="de-DE" sz="1050" dirty="0">
                <a:solidFill>
                  <a:srgbClr val="000000"/>
                </a:solidFill>
              </a:rPr>
              <a:t>Seite 28 „Dach begrünt“ © Paul Stock</a:t>
            </a:r>
          </a:p>
          <a:p>
            <a:pPr marL="87313" indent="-87313">
              <a:buClr>
                <a:srgbClr val="94C627"/>
              </a:buClr>
              <a:buSzPct val="100000"/>
              <a:buFont typeface="Arial"/>
              <a:buChar char="•"/>
              <a:defRPr sz="1200">
                <a:solidFill>
                  <a:srgbClr val="000000"/>
                </a:solidFill>
              </a:defRPr>
            </a:pPr>
            <a:endParaRPr lang="de-DE" sz="1050" dirty="0">
              <a:solidFill>
                <a:srgbClr val="000000"/>
              </a:solidFill>
            </a:endParaRPr>
          </a:p>
          <a:p>
            <a:pPr marL="87313" indent="-87313">
              <a:buClr>
                <a:srgbClr val="94C627"/>
              </a:buClr>
              <a:buSzPct val="100000"/>
              <a:buFont typeface="Arial"/>
              <a:buChar char="•"/>
              <a:defRPr sz="1200">
                <a:solidFill>
                  <a:srgbClr val="000000"/>
                </a:solidFill>
              </a:defRPr>
            </a:pPr>
            <a:r>
              <a:rPr lang="de-DE" sz="1050" dirty="0"/>
              <a:t>Seite 28 „Holzfassade 1 und 2“ </a:t>
            </a:r>
            <a:r>
              <a:rPr lang="de-DE" sz="1050" dirty="0">
                <a:solidFill>
                  <a:srgbClr val="000000"/>
                </a:solidFill>
              </a:rPr>
              <a:t>© Google Street View</a:t>
            </a:r>
          </a:p>
          <a:p>
            <a:pPr marL="87313" indent="-87313">
              <a:buClr>
                <a:srgbClr val="94C627"/>
              </a:buClr>
              <a:buSzPct val="100000"/>
              <a:buFont typeface="Arial"/>
              <a:buChar char="•"/>
              <a:defRPr sz="1200">
                <a:solidFill>
                  <a:srgbClr val="000000"/>
                </a:solidFill>
              </a:defRPr>
            </a:pPr>
            <a:endParaRPr lang="de-DE" sz="1050" dirty="0">
              <a:solidFill>
                <a:srgbClr val="000000"/>
              </a:solidFill>
            </a:endParaRPr>
          </a:p>
          <a:p>
            <a:pPr marL="87313" indent="-87313">
              <a:buClr>
                <a:srgbClr val="94C627"/>
              </a:buClr>
              <a:buSzPct val="100000"/>
              <a:buFont typeface="Arial"/>
              <a:buChar char="•"/>
              <a:defRPr sz="1200">
                <a:solidFill>
                  <a:srgbClr val="000000"/>
                </a:solidFill>
              </a:defRPr>
            </a:pPr>
            <a:r>
              <a:rPr lang="de-DE" sz="1050" dirty="0">
                <a:solidFill>
                  <a:srgbClr val="000000"/>
                </a:solidFill>
              </a:rPr>
              <a:t>Seite 31; 37 „Fassade/ Fenster schlecht“ © </a:t>
            </a:r>
            <a:r>
              <a:rPr lang="de-DE" sz="1050" dirty="0" err="1">
                <a:solidFill>
                  <a:srgbClr val="000000"/>
                </a:solidFill>
              </a:rPr>
              <a:t>Varbenov</a:t>
            </a:r>
            <a:endParaRPr lang="de-DE" sz="1050" dirty="0">
              <a:solidFill>
                <a:srgbClr val="000000"/>
              </a:solidFill>
            </a:endParaRPr>
          </a:p>
          <a:p>
            <a:pPr>
              <a:buClr>
                <a:srgbClr val="94C627"/>
              </a:buClr>
              <a:buSzPct val="100000"/>
              <a:defRPr sz="1200">
                <a:solidFill>
                  <a:srgbClr val="000000"/>
                </a:solidFill>
              </a:defRPr>
            </a:pPr>
            <a:endParaRPr lang="de-DE" sz="1050" dirty="0">
              <a:solidFill>
                <a:srgbClr val="000000"/>
              </a:solidFill>
            </a:endParaRPr>
          </a:p>
          <a:p>
            <a:pPr marL="87313" indent="-87313">
              <a:buClr>
                <a:srgbClr val="94C627"/>
              </a:buClr>
              <a:buSzPct val="100000"/>
              <a:buFont typeface="Arial"/>
              <a:buChar char="•"/>
              <a:defRPr sz="1200">
                <a:solidFill>
                  <a:srgbClr val="000000"/>
                </a:solidFill>
              </a:defRPr>
            </a:pPr>
            <a:r>
              <a:rPr lang="de-DE" sz="1050" dirty="0">
                <a:solidFill>
                  <a:srgbClr val="000000"/>
                </a:solidFill>
              </a:rPr>
              <a:t>Seite 32 „Isolierglas“ © </a:t>
            </a:r>
            <a:r>
              <a:rPr lang="de-DE" sz="1050" dirty="0" err="1">
                <a:solidFill>
                  <a:srgbClr val="000000"/>
                </a:solidFill>
              </a:rPr>
              <a:t>Alterfalter</a:t>
            </a:r>
            <a:endParaRPr lang="de-DE" sz="1050" dirty="0">
              <a:solidFill>
                <a:srgbClr val="000000"/>
              </a:solidFill>
            </a:endParaRPr>
          </a:p>
          <a:p>
            <a:pPr marL="87313" indent="-87313">
              <a:buClr>
                <a:srgbClr val="94C627"/>
              </a:buClr>
              <a:buSzPct val="100000"/>
              <a:buFont typeface="Arial"/>
              <a:buChar char="•"/>
              <a:defRPr sz="1200">
                <a:solidFill>
                  <a:srgbClr val="000000"/>
                </a:solidFill>
              </a:defRPr>
            </a:pPr>
            <a:endParaRPr lang="de-DE" sz="1050" dirty="0">
              <a:solidFill>
                <a:srgbClr val="000000"/>
              </a:solidFill>
            </a:endParaRPr>
          </a:p>
          <a:p>
            <a:pPr marL="87313" indent="-87313">
              <a:buClr>
                <a:srgbClr val="94C627"/>
              </a:buClr>
              <a:buSzPct val="100000"/>
              <a:buFont typeface="Arial"/>
              <a:buChar char="•"/>
              <a:defRPr sz="1200">
                <a:solidFill>
                  <a:srgbClr val="000000"/>
                </a:solidFill>
              </a:defRPr>
            </a:pPr>
            <a:r>
              <a:rPr lang="de-DE" sz="1050" dirty="0">
                <a:solidFill>
                  <a:srgbClr val="000000"/>
                </a:solidFill>
              </a:rPr>
              <a:t>Seite 32 „Kastenfenster“ © </a:t>
            </a:r>
            <a:r>
              <a:rPr lang="de-DE" sz="1050" dirty="0" err="1">
                <a:solidFill>
                  <a:srgbClr val="000000"/>
                </a:solidFill>
              </a:rPr>
              <a:t>hydebrink</a:t>
            </a:r>
            <a:endParaRPr lang="de-DE" sz="1050" dirty="0">
              <a:solidFill>
                <a:srgbClr val="000000"/>
              </a:solidFill>
            </a:endParaRPr>
          </a:p>
          <a:p>
            <a:pPr marL="87313" indent="-87313">
              <a:buClr>
                <a:srgbClr val="94C627"/>
              </a:buClr>
              <a:buSzPct val="100000"/>
              <a:buFont typeface="Arial"/>
              <a:buChar char="•"/>
              <a:defRPr sz="1200">
                <a:solidFill>
                  <a:srgbClr val="000000"/>
                </a:solidFill>
              </a:defRPr>
            </a:pPr>
            <a:endParaRPr lang="de-DE" sz="1050" dirty="0">
              <a:solidFill>
                <a:srgbClr val="000000"/>
              </a:solidFill>
            </a:endParaRPr>
          </a:p>
          <a:p>
            <a:pPr marL="87313" indent="-87313">
              <a:buClr>
                <a:srgbClr val="94C627"/>
              </a:buClr>
              <a:buSzPct val="100000"/>
              <a:buFont typeface="Arial"/>
              <a:buChar char="•"/>
              <a:defRPr sz="1200">
                <a:solidFill>
                  <a:srgbClr val="000000"/>
                </a:solidFill>
              </a:defRPr>
            </a:pPr>
            <a:r>
              <a:rPr lang="de-DE" sz="1050" dirty="0">
                <a:solidFill>
                  <a:srgbClr val="000000"/>
                </a:solidFill>
              </a:rPr>
              <a:t>Seite 33, alle Bilder zum Fensteranteil © HCU (Hannes Seller)</a:t>
            </a:r>
            <a:r>
              <a:rPr lang="de-DE" sz="1050" dirty="0">
                <a:sym typeface="Wingdings" panose="05000000000000000000" pitchFamily="2" charset="2"/>
              </a:rPr>
              <a:t>   </a:t>
            </a:r>
          </a:p>
        </p:txBody>
      </p:sp>
      <p:sp>
        <p:nvSpPr>
          <p:cNvPr id="6" name="Shape 50">
            <a:extLst>
              <a:ext uri="{FF2B5EF4-FFF2-40B4-BE49-F238E27FC236}">
                <a16:creationId xmlns:a16="http://schemas.microsoft.com/office/drawing/2014/main" id="{CC113945-436C-44E9-A4EA-426E12622C25}"/>
              </a:ext>
            </a:extLst>
          </p:cNvPr>
          <p:cNvSpPr>
            <a:spLocks noGrp="1"/>
          </p:cNvSpPr>
          <p:nvPr>
            <p:ph type="title"/>
          </p:nvPr>
        </p:nvSpPr>
        <p:spPr>
          <a:xfrm>
            <a:off x="871935" y="568324"/>
            <a:ext cx="2881511" cy="485775"/>
          </a:xfrm>
          <a:prstGeom prst="rect">
            <a:avLst/>
          </a:prstGeom>
          <a:effectLst/>
        </p:spPr>
        <p:txBody>
          <a:bodyPr>
            <a:normAutofit/>
          </a:bodyPr>
          <a:lstStyle/>
          <a:p>
            <a:pPr algn="ctr">
              <a:defRPr sz="2000"/>
            </a:pPr>
            <a:r>
              <a:rPr lang="de-DE" dirty="0"/>
              <a:t>Bildquellen</a:t>
            </a:r>
            <a:endParaRPr dirty="0"/>
          </a:p>
        </p:txBody>
      </p:sp>
    </p:spTree>
    <p:extLst>
      <p:ext uri="{BB962C8B-B14F-4D97-AF65-F5344CB8AC3E}">
        <p14:creationId xmlns:p14="http://schemas.microsoft.com/office/powerpoint/2010/main" val="1750115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Shape 46"/>
          <p:cNvSpPr>
            <a:spLocks noGrp="1"/>
          </p:cNvSpPr>
          <p:nvPr>
            <p:ph type="title"/>
          </p:nvPr>
        </p:nvSpPr>
        <p:spPr>
          <a:xfrm>
            <a:off x="993058" y="555624"/>
            <a:ext cx="2760388" cy="485775"/>
          </a:xfrm>
          <a:prstGeom prst="rect">
            <a:avLst/>
          </a:prstGeom>
          <a:effectLst/>
        </p:spPr>
        <p:txBody>
          <a:bodyPr>
            <a:normAutofit/>
          </a:bodyPr>
          <a:lstStyle/>
          <a:p>
            <a:pPr algn="l">
              <a:defRPr sz="2000"/>
            </a:pPr>
            <a:r>
              <a:rPr lang="de-DE" sz="1600" dirty="0"/>
              <a:t>1 Vorwort</a:t>
            </a:r>
            <a:endParaRPr sz="1600" dirty="0"/>
          </a:p>
        </p:txBody>
      </p:sp>
      <p:sp>
        <p:nvSpPr>
          <p:cNvPr id="48" name="Shape 48"/>
          <p:cNvSpPr/>
          <p:nvPr/>
        </p:nvSpPr>
        <p:spPr>
          <a:xfrm>
            <a:off x="4021931" y="446089"/>
            <a:ext cx="4991100" cy="6017032"/>
          </a:xfrm>
          <a:prstGeom prst="rect">
            <a:avLst/>
          </a:prstGeom>
          <a:ln w="12700">
            <a:miter lim="400000"/>
          </a:ln>
          <a:extLst>
            <a:ext uri="{C572A759-6A51-4108-AA02-DFA0A04FC94B}">
              <ma14:wrappingTextBoxFlag xmlns:ma14="http://schemas.microsoft.com/office/mac/drawingml/2011/main" xmlns="" val="1"/>
            </a:ext>
          </a:extLst>
        </p:spPr>
        <p:txBody>
          <a:bodyPr lIns="34289" rIns="34289">
            <a:spAutoFit/>
          </a:bodyPr>
          <a:lstStyle/>
          <a:p>
            <a:pPr lvl="1">
              <a:buClr>
                <a:srgbClr val="94C627"/>
              </a:buClr>
              <a:buSzPct val="100000"/>
              <a:defRPr sz="1200">
                <a:solidFill>
                  <a:srgbClr val="000000"/>
                </a:solidFill>
              </a:defRPr>
            </a:pPr>
            <a:r>
              <a:rPr lang="de-DE" sz="1100" dirty="0">
                <a:solidFill>
                  <a:srgbClr val="000000"/>
                </a:solidFill>
              </a:rPr>
              <a:t>Das vorliegende Handbuch sowie das dazugehörige Excel-basierte Aufnahmewerkzeug entstanden im Rahmen des GEWISS-Projektes, um die Aufnahme von gebäudespezifischen und soziodemographischen Eigenschaften zu erleichtern.</a:t>
            </a:r>
          </a:p>
          <a:p>
            <a:pPr lvl="1">
              <a:buClr>
                <a:srgbClr val="94C627"/>
              </a:buClr>
              <a:buSzPct val="100000"/>
              <a:defRPr sz="1200">
                <a:solidFill>
                  <a:srgbClr val="000000"/>
                </a:solidFill>
              </a:defRPr>
            </a:pPr>
            <a:endParaRPr lang="de-DE" sz="1100" dirty="0">
              <a:solidFill>
                <a:srgbClr val="000000"/>
              </a:solidFill>
            </a:endParaRPr>
          </a:p>
          <a:p>
            <a:pPr lvl="1">
              <a:buClr>
                <a:srgbClr val="94C627"/>
              </a:buClr>
              <a:buSzPct val="100000"/>
              <a:defRPr sz="1200">
                <a:solidFill>
                  <a:srgbClr val="000000"/>
                </a:solidFill>
              </a:defRPr>
            </a:pPr>
            <a:r>
              <a:rPr lang="de-DE" sz="1100" dirty="0">
                <a:solidFill>
                  <a:srgbClr val="000000"/>
                </a:solidFill>
              </a:rPr>
              <a:t>Das Projekt GEWISS:</a:t>
            </a:r>
          </a:p>
          <a:p>
            <a:pPr lvl="1">
              <a:buClr>
                <a:srgbClr val="94C627"/>
              </a:buClr>
              <a:buSzPct val="100000"/>
              <a:defRPr sz="1200">
                <a:solidFill>
                  <a:srgbClr val="000000"/>
                </a:solidFill>
              </a:defRPr>
            </a:pPr>
            <a:endParaRPr lang="de-DE" sz="1100" dirty="0">
              <a:solidFill>
                <a:srgbClr val="000000"/>
              </a:solidFill>
            </a:endParaRPr>
          </a:p>
          <a:p>
            <a:pPr marL="171450" lvl="1" indent="-171450">
              <a:buClr>
                <a:srgbClr val="94C627"/>
              </a:buClr>
              <a:buSzPct val="100000"/>
              <a:buFont typeface="Arial" panose="020B0604020202020204" pitchFamily="34" charset="0"/>
              <a:buChar char="•"/>
              <a:defRPr sz="1200">
                <a:solidFill>
                  <a:srgbClr val="000000"/>
                </a:solidFill>
              </a:defRPr>
            </a:pPr>
            <a:r>
              <a:rPr lang="de-DE" sz="1100" dirty="0">
                <a:solidFill>
                  <a:srgbClr val="000000"/>
                </a:solidFill>
              </a:rPr>
              <a:t>Ziel: Die Erstellung eines dynamischen, interaktiven Raumwärmeatlas. Dieser soll Wärmebedarfe, Anlagen der Wärmeversorgung und Wärmequellen im Hamburger Stadtgebiet verorten und die heutige Situation sowie mögliche künftige Entwicklungen darstellen. Der Atlas soll Anstöße zu energetischen Sanierungen und zur Umsetzung klimafreundlicheren Wärmeversorgungen im Wohn- und Mischsektor geben.</a:t>
            </a:r>
          </a:p>
          <a:p>
            <a:pPr marL="171450" lvl="1" indent="-171450">
              <a:buClr>
                <a:srgbClr val="94C627"/>
              </a:buClr>
              <a:buSzPct val="100000"/>
              <a:buFont typeface="Arial" panose="020B0604020202020204" pitchFamily="34" charset="0"/>
              <a:buChar char="•"/>
              <a:defRPr sz="1200">
                <a:solidFill>
                  <a:srgbClr val="000000"/>
                </a:solidFill>
              </a:defRPr>
            </a:pPr>
            <a:endParaRPr lang="de-DE" sz="1100" dirty="0">
              <a:solidFill>
                <a:srgbClr val="000000"/>
              </a:solidFill>
            </a:endParaRPr>
          </a:p>
          <a:p>
            <a:pPr marL="171450" lvl="1" indent="-171450">
              <a:buClr>
                <a:srgbClr val="94C627"/>
              </a:buClr>
              <a:buSzPct val="100000"/>
              <a:buFont typeface="Arial" panose="020B0604020202020204" pitchFamily="34" charset="0"/>
              <a:buChar char="•"/>
              <a:defRPr sz="1200">
                <a:solidFill>
                  <a:srgbClr val="000000"/>
                </a:solidFill>
              </a:defRPr>
            </a:pPr>
            <a:r>
              <a:rPr lang="de-DE" sz="1100" dirty="0">
                <a:solidFill>
                  <a:srgbClr val="000000"/>
                </a:solidFill>
              </a:rPr>
              <a:t>Motivation: Die energetische Sanierung des Gebäudebestands sowie die Erneuerung der Fernwärmeversorgung sind beide für sich allein CO</a:t>
            </a:r>
            <a:r>
              <a:rPr lang="de-DE" sz="1100" baseline="-25000" dirty="0">
                <a:solidFill>
                  <a:srgbClr val="000000"/>
                </a:solidFill>
              </a:rPr>
              <a:t>2</a:t>
            </a:r>
            <a:r>
              <a:rPr lang="de-DE" sz="1100" dirty="0">
                <a:solidFill>
                  <a:srgbClr val="000000"/>
                </a:solidFill>
              </a:rPr>
              <a:t>-Reduktionsmaßnahmen mit großer Hebelwirkung. Um das CO</a:t>
            </a:r>
            <a:r>
              <a:rPr lang="de-DE" sz="1100" baseline="-25000" dirty="0">
                <a:solidFill>
                  <a:srgbClr val="000000"/>
                </a:solidFill>
              </a:rPr>
              <a:t>2</a:t>
            </a:r>
            <a:r>
              <a:rPr lang="de-DE" sz="1100" dirty="0">
                <a:solidFill>
                  <a:srgbClr val="000000"/>
                </a:solidFill>
              </a:rPr>
              <a:t>-Reduktionspotenzial des Systems „Raumwärme“ jedoch voll auszuschöpfen, sollten sie räumlich koordiniert angegangen werden. Es bedarf der integrierten Betrachtung von Wärmequellen, -senken und ihrer Fortentwicklung unter Berücksichtigung der räumlichen Konstellation.</a:t>
            </a:r>
          </a:p>
          <a:p>
            <a:pPr marL="171450" lvl="1" indent="-171450">
              <a:buClr>
                <a:srgbClr val="94C627"/>
              </a:buClr>
              <a:buSzPct val="100000"/>
              <a:buFont typeface="Arial" panose="020B0604020202020204" pitchFamily="34" charset="0"/>
              <a:buChar char="•"/>
              <a:defRPr sz="1200">
                <a:solidFill>
                  <a:srgbClr val="000000"/>
                </a:solidFill>
              </a:defRPr>
            </a:pPr>
            <a:endParaRPr lang="de-DE" sz="1100" dirty="0">
              <a:solidFill>
                <a:srgbClr val="000000"/>
              </a:solidFill>
            </a:endParaRPr>
          </a:p>
          <a:p>
            <a:pPr marL="171450" lvl="1" indent="-171450">
              <a:buClr>
                <a:srgbClr val="94C627"/>
              </a:buClr>
              <a:buSzPct val="100000"/>
              <a:buFont typeface="Arial" panose="020B0604020202020204" pitchFamily="34" charset="0"/>
              <a:buChar char="•"/>
              <a:defRPr sz="1200">
                <a:solidFill>
                  <a:srgbClr val="000000"/>
                </a:solidFill>
              </a:defRPr>
            </a:pPr>
            <a:r>
              <a:rPr lang="de-DE" sz="1100" dirty="0">
                <a:solidFill>
                  <a:srgbClr val="000000"/>
                </a:solidFill>
              </a:rPr>
              <a:t>Methode: Um dies zu erreichen, entwickeln deutsche Kommunen zunehmend Wärmebedarfskarten. Ein Weg dorthin ist die Verknüpfung von elektronischen Katastern und  Gebäudetypologien, die wärmerelevante bauphysikalische Charakteristika einfangen.</a:t>
            </a:r>
          </a:p>
          <a:p>
            <a:pPr marL="171450" lvl="1" indent="-171450">
              <a:buClr>
                <a:srgbClr val="94C627"/>
              </a:buClr>
              <a:buSzPct val="100000"/>
              <a:buFont typeface="Arial" panose="020B0604020202020204" pitchFamily="34" charset="0"/>
              <a:buChar char="•"/>
              <a:defRPr sz="1200">
                <a:solidFill>
                  <a:srgbClr val="000000"/>
                </a:solidFill>
              </a:defRPr>
            </a:pPr>
            <a:endParaRPr lang="de-DE" sz="1100" dirty="0">
              <a:solidFill>
                <a:srgbClr val="000000"/>
              </a:solidFill>
            </a:endParaRPr>
          </a:p>
          <a:p>
            <a:pPr marL="171450" lvl="1" indent="-171450">
              <a:buClr>
                <a:srgbClr val="94C627"/>
              </a:buClr>
              <a:buSzPct val="100000"/>
              <a:buFont typeface="Arial" panose="020B0604020202020204" pitchFamily="34" charset="0"/>
              <a:buChar char="•"/>
              <a:defRPr sz="1200">
                <a:solidFill>
                  <a:srgbClr val="000000"/>
                </a:solidFill>
              </a:defRPr>
            </a:pPr>
            <a:r>
              <a:rPr lang="de-DE" sz="1100" dirty="0"/>
              <a:t>Das Aufnahmewerkzeug: Als Grundlage für die Abbildung der Wärmebedarfe und für die Berechnung der Szenarien werden aktuelle Bestandsgebäudedaten benötigt. Um diese Daten einheitlich erfassen zu können, wurde der Aufnahmebogen entwickelt.</a:t>
            </a:r>
            <a:endParaRPr lang="de-DE" sz="1100" dirty="0">
              <a:solidFill>
                <a:srgbClr val="000000"/>
              </a:solidFill>
            </a:endParaRPr>
          </a:p>
          <a:p>
            <a:pPr marL="171450" lvl="1" indent="-171450" algn="just">
              <a:buClr>
                <a:srgbClr val="94C627"/>
              </a:buClr>
              <a:buSzPct val="100000"/>
              <a:buFont typeface="Arial" panose="020B0604020202020204" pitchFamily="34" charset="0"/>
              <a:buChar char="•"/>
              <a:defRPr sz="1200">
                <a:solidFill>
                  <a:srgbClr val="000000"/>
                </a:solidFill>
              </a:defRPr>
            </a:pPr>
            <a:endParaRPr lang="de-DE" sz="1100" dirty="0">
              <a:solidFill>
                <a:srgbClr val="000000"/>
              </a:solidFill>
            </a:endParaRPr>
          </a:p>
        </p:txBody>
      </p:sp>
      <p:sp>
        <p:nvSpPr>
          <p:cNvPr id="2" name="Textfeld 1"/>
          <p:cNvSpPr txBox="1"/>
          <p:nvPr/>
        </p:nvSpPr>
        <p:spPr>
          <a:xfrm>
            <a:off x="9013031" y="6337626"/>
            <a:ext cx="373818" cy="184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ctr">
            <a:spAutoFit/>
          </a:bodyPr>
          <a:lstStyle/>
          <a:p>
            <a:pPr defTabSz="342900"/>
            <a:r>
              <a:rPr lang="de-DE" sz="750" dirty="0">
                <a:solidFill>
                  <a:schemeClr val="bg2">
                    <a:lumMod val="50000"/>
                  </a:schemeClr>
                </a:solidFill>
              </a:rPr>
              <a:t>Seite 2</a:t>
            </a:r>
          </a:p>
        </p:txBody>
      </p:sp>
      <p:sp>
        <p:nvSpPr>
          <p:cNvPr id="5" name="Shape 47">
            <a:extLst>
              <a:ext uri="{FF2B5EF4-FFF2-40B4-BE49-F238E27FC236}">
                <a16:creationId xmlns:a16="http://schemas.microsoft.com/office/drawing/2014/main" id="{5A2DCFCE-4779-40EE-902B-796E4EC7ECA6}"/>
              </a:ext>
            </a:extLst>
          </p:cNvPr>
          <p:cNvSpPr/>
          <p:nvPr/>
        </p:nvSpPr>
        <p:spPr>
          <a:xfrm>
            <a:off x="871935" y="2743200"/>
            <a:ext cx="2881511" cy="1277273"/>
          </a:xfrm>
          <a:prstGeom prst="rect">
            <a:avLst/>
          </a:prstGeom>
          <a:ln w="12700">
            <a:miter lim="400000"/>
          </a:ln>
          <a:extLst>
            <a:ext uri="{C572A759-6A51-4108-AA02-DFA0A04FC94B}">
              <ma14:wrappingTextBoxFlag xmlns="" xmlns:ma14="http://schemas.microsoft.com/office/mac/drawingml/2011/main" val="1"/>
            </a:ext>
          </a:extLst>
        </p:spPr>
        <p:txBody>
          <a:bodyPr wrap="square" lIns="34289" rIns="34289">
            <a:spAutoFit/>
          </a:bodyPr>
          <a:lstStyle/>
          <a:p>
            <a:pPr lvl="1">
              <a:buClr>
                <a:srgbClr val="94C627"/>
              </a:buClr>
              <a:buSzPct val="100000"/>
              <a:defRPr sz="1200">
                <a:solidFill>
                  <a:srgbClr val="000000"/>
                </a:solidFill>
              </a:defRPr>
            </a:pPr>
            <a:r>
              <a:rPr lang="de-DE" sz="1100" dirty="0">
                <a:solidFill>
                  <a:srgbClr val="000000"/>
                </a:solidFill>
              </a:rPr>
              <a:t>GEWISS: </a:t>
            </a:r>
          </a:p>
          <a:p>
            <a:pPr lvl="1">
              <a:buClr>
                <a:srgbClr val="94C627"/>
              </a:buClr>
              <a:buSzPct val="100000"/>
              <a:defRPr sz="1200">
                <a:solidFill>
                  <a:srgbClr val="000000"/>
                </a:solidFill>
              </a:defRPr>
            </a:pPr>
            <a:r>
              <a:rPr lang="de-DE" sz="1100" b="1" dirty="0" err="1">
                <a:solidFill>
                  <a:srgbClr val="000000"/>
                </a:solidFill>
              </a:rPr>
              <a:t>GE</a:t>
            </a:r>
            <a:r>
              <a:rPr lang="de-DE" sz="1100" dirty="0" err="1">
                <a:solidFill>
                  <a:srgbClr val="000000"/>
                </a:solidFill>
              </a:rPr>
              <a:t>ographisches</a:t>
            </a:r>
            <a:r>
              <a:rPr lang="de-DE" sz="1100" dirty="0">
                <a:solidFill>
                  <a:srgbClr val="000000"/>
                </a:solidFill>
              </a:rPr>
              <a:t> </a:t>
            </a:r>
            <a:r>
              <a:rPr lang="de-DE" sz="1100" b="1" dirty="0" err="1">
                <a:solidFill>
                  <a:srgbClr val="000000"/>
                </a:solidFill>
              </a:rPr>
              <a:t>W</a:t>
            </a:r>
            <a:r>
              <a:rPr lang="de-DE" sz="1100" dirty="0" err="1">
                <a:solidFill>
                  <a:srgbClr val="000000"/>
                </a:solidFill>
              </a:rPr>
              <a:t>ärme</a:t>
            </a:r>
            <a:r>
              <a:rPr lang="de-DE" sz="1100" b="1" dirty="0" err="1">
                <a:solidFill>
                  <a:srgbClr val="000000"/>
                </a:solidFill>
              </a:rPr>
              <a:t>I</a:t>
            </a:r>
            <a:r>
              <a:rPr lang="de-DE" sz="1100" dirty="0" err="1">
                <a:solidFill>
                  <a:srgbClr val="000000"/>
                </a:solidFill>
              </a:rPr>
              <a:t>nformations</a:t>
            </a:r>
            <a:r>
              <a:rPr lang="de-DE" sz="1100" dirty="0">
                <a:solidFill>
                  <a:srgbClr val="000000"/>
                </a:solidFill>
              </a:rPr>
              <a:t>- und </a:t>
            </a:r>
            <a:r>
              <a:rPr lang="de-DE" sz="1100" b="1" dirty="0" err="1">
                <a:solidFill>
                  <a:srgbClr val="000000"/>
                </a:solidFill>
              </a:rPr>
              <a:t>S</a:t>
            </a:r>
            <a:r>
              <a:rPr lang="de-DE" sz="1100" dirty="0" err="1">
                <a:solidFill>
                  <a:srgbClr val="000000"/>
                </a:solidFill>
              </a:rPr>
              <a:t>imulations</a:t>
            </a:r>
            <a:r>
              <a:rPr lang="de-DE" sz="1100" b="1" dirty="0" err="1">
                <a:solidFill>
                  <a:srgbClr val="000000"/>
                </a:solidFill>
              </a:rPr>
              <a:t>S</a:t>
            </a:r>
            <a:r>
              <a:rPr lang="de-DE" sz="1100" dirty="0" err="1">
                <a:solidFill>
                  <a:srgbClr val="000000"/>
                </a:solidFill>
              </a:rPr>
              <a:t>ystem</a:t>
            </a:r>
            <a:r>
              <a:rPr lang="de-DE" sz="1100" dirty="0">
                <a:solidFill>
                  <a:srgbClr val="000000"/>
                </a:solidFill>
              </a:rPr>
              <a:t> – ist ein Forschungsprojekt mit vier Jahren Laufzeit (Mitte 2014 bis Mitte 2018) im „</a:t>
            </a:r>
            <a:r>
              <a:rPr lang="de-DE" sz="1100" dirty="0" err="1">
                <a:solidFill>
                  <a:srgbClr val="000000"/>
                </a:solidFill>
              </a:rPr>
              <a:t>EnEff</a:t>
            </a:r>
            <a:r>
              <a:rPr lang="de-DE" sz="1100" dirty="0">
                <a:solidFill>
                  <a:srgbClr val="000000"/>
                </a:solidFill>
              </a:rPr>
              <a:t>-Stadt“ Programm des Bundesministeriums für Wirtschaft und Energie (</a:t>
            </a:r>
            <a:r>
              <a:rPr lang="de-DE" sz="1100" dirty="0" err="1">
                <a:solidFill>
                  <a:srgbClr val="000000"/>
                </a:solidFill>
              </a:rPr>
              <a:t>BMWi</a:t>
            </a:r>
            <a:r>
              <a:rPr lang="de-DE" sz="1100" dirty="0">
                <a:solidFill>
                  <a:srgbClr val="000000"/>
                </a:solidFill>
              </a:rPr>
              <a:t>).</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p:nvPr/>
        </p:nvSpPr>
        <p:spPr>
          <a:xfrm>
            <a:off x="4028601" y="979747"/>
            <a:ext cx="2881511" cy="5339923"/>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spAutoFit/>
          </a:bodyPr>
          <a:lstStyle/>
          <a:p>
            <a:r>
              <a:rPr lang="de-DE" sz="1100" dirty="0" err="1">
                <a:solidFill>
                  <a:schemeClr val="tx2">
                    <a:lumMod val="50000"/>
                  </a:schemeClr>
                </a:solidFill>
              </a:rPr>
              <a:t>HafenCity</a:t>
            </a:r>
            <a:r>
              <a:rPr lang="de-DE" sz="1100" dirty="0">
                <a:solidFill>
                  <a:schemeClr val="tx2">
                    <a:lumMod val="50000"/>
                  </a:schemeClr>
                </a:solidFill>
              </a:rPr>
              <a:t> Universität Hamburg</a:t>
            </a:r>
          </a:p>
          <a:p>
            <a:r>
              <a:rPr lang="de-DE" sz="1100" dirty="0">
                <a:solidFill>
                  <a:schemeClr val="tx2">
                    <a:lumMod val="50000"/>
                  </a:schemeClr>
                </a:solidFill>
              </a:rPr>
              <a:t>Infrastrukturplanung und Stadttechnik</a:t>
            </a:r>
          </a:p>
          <a:p>
            <a:r>
              <a:rPr lang="de-DE" sz="1100" i="1" dirty="0">
                <a:solidFill>
                  <a:schemeClr val="tx2">
                    <a:lumMod val="50000"/>
                  </a:schemeClr>
                </a:solidFill>
              </a:rPr>
              <a:t>(Technical Urban Infrastructure Systems)</a:t>
            </a:r>
            <a:endParaRPr lang="de-DE" sz="1100" dirty="0">
              <a:solidFill>
                <a:schemeClr val="tx2">
                  <a:lumMod val="50000"/>
                </a:schemeClr>
              </a:solidFill>
            </a:endParaRPr>
          </a:p>
          <a:p>
            <a:r>
              <a:rPr lang="de-DE" sz="1100" dirty="0">
                <a:solidFill>
                  <a:schemeClr val="tx2">
                    <a:lumMod val="50000"/>
                  </a:schemeClr>
                </a:solidFill>
              </a:rPr>
              <a:t>Überseeallee 16</a:t>
            </a:r>
          </a:p>
          <a:p>
            <a:r>
              <a:rPr lang="de-DE" sz="1100" dirty="0">
                <a:solidFill>
                  <a:schemeClr val="tx2">
                    <a:lumMod val="50000"/>
                  </a:schemeClr>
                </a:solidFill>
              </a:rPr>
              <a:t>20457 Hamburg, Deutschland </a:t>
            </a:r>
          </a:p>
          <a:p>
            <a:r>
              <a:rPr lang="de-DE" sz="1100" dirty="0">
                <a:solidFill>
                  <a:schemeClr val="tx2">
                    <a:lumMod val="50000"/>
                  </a:schemeClr>
                </a:solidFill>
              </a:rPr>
              <a:t>Prof. Irene Peters, </a:t>
            </a:r>
            <a:r>
              <a:rPr lang="de-DE" sz="1100" dirty="0" err="1">
                <a:solidFill>
                  <a:schemeClr val="tx2">
                    <a:lumMod val="50000"/>
                  </a:schemeClr>
                </a:solidFill>
              </a:rPr>
              <a:t>Ph.D</a:t>
            </a:r>
            <a:r>
              <a:rPr lang="de-DE" sz="1100" dirty="0">
                <a:solidFill>
                  <a:schemeClr val="tx2">
                    <a:lumMod val="50000"/>
                  </a:schemeClr>
                </a:solidFill>
              </a:rPr>
              <a:t>.</a:t>
            </a:r>
          </a:p>
          <a:p>
            <a:r>
              <a:rPr lang="de-DE" sz="1100" dirty="0">
                <a:solidFill>
                  <a:schemeClr val="tx2">
                    <a:lumMod val="50000"/>
                  </a:schemeClr>
                </a:solidFill>
              </a:rPr>
              <a:t>Hannes Seller</a:t>
            </a:r>
          </a:p>
          <a:p>
            <a:pPr>
              <a:buClr>
                <a:srgbClr val="94C627"/>
              </a:buClr>
              <a:buSzPct val="100000"/>
              <a:defRPr sz="1200">
                <a:solidFill>
                  <a:srgbClr val="000000"/>
                </a:solidFill>
              </a:defRPr>
            </a:pPr>
            <a:endParaRPr lang="de-DE" sz="1100" dirty="0">
              <a:sym typeface="Wingdings" panose="05000000000000000000" pitchFamily="2" charset="2"/>
            </a:endParaRPr>
          </a:p>
          <a:p>
            <a:pPr>
              <a:buClr>
                <a:srgbClr val="94C627"/>
              </a:buClr>
              <a:buSzPct val="100000"/>
              <a:defRPr sz="1200">
                <a:solidFill>
                  <a:srgbClr val="000000"/>
                </a:solidFill>
              </a:defRPr>
            </a:pPr>
            <a:endParaRPr lang="de-DE" sz="1100" dirty="0">
              <a:sym typeface="Wingdings" panose="05000000000000000000" pitchFamily="2" charset="2"/>
            </a:endParaRPr>
          </a:p>
          <a:p>
            <a:pPr>
              <a:buClr>
                <a:srgbClr val="94C627"/>
              </a:buClr>
              <a:buSzPct val="100000"/>
              <a:defRPr sz="1200">
                <a:solidFill>
                  <a:srgbClr val="000000"/>
                </a:solidFill>
              </a:defRPr>
            </a:pPr>
            <a:endParaRPr lang="de-DE" sz="1100" dirty="0">
              <a:sym typeface="Wingdings" panose="05000000000000000000" pitchFamily="2" charset="2"/>
            </a:endParaRPr>
          </a:p>
          <a:p>
            <a:pPr>
              <a:buClr>
                <a:srgbClr val="94C627"/>
              </a:buClr>
              <a:buSzPct val="100000"/>
              <a:defRPr sz="1200">
                <a:solidFill>
                  <a:srgbClr val="000000"/>
                </a:solidFill>
              </a:defRPr>
            </a:pPr>
            <a:endParaRPr lang="de-DE" sz="1100" dirty="0">
              <a:sym typeface="Wingdings" panose="05000000000000000000" pitchFamily="2" charset="2"/>
            </a:endParaRPr>
          </a:p>
          <a:p>
            <a:pPr>
              <a:buClr>
                <a:srgbClr val="94C627"/>
              </a:buClr>
              <a:buSzPct val="100000"/>
              <a:defRPr sz="1200">
                <a:solidFill>
                  <a:srgbClr val="000000"/>
                </a:solidFill>
              </a:defRPr>
            </a:pPr>
            <a:endParaRPr lang="de-DE" sz="1100" dirty="0">
              <a:sym typeface="Wingdings" panose="05000000000000000000" pitchFamily="2" charset="2"/>
            </a:endParaRPr>
          </a:p>
          <a:p>
            <a:r>
              <a:rPr lang="de-DE" sz="1100" dirty="0" err="1">
                <a:solidFill>
                  <a:schemeClr val="tx2">
                    <a:lumMod val="50000"/>
                  </a:schemeClr>
                </a:solidFill>
              </a:rPr>
              <a:t>sumbi</a:t>
            </a:r>
            <a:r>
              <a:rPr lang="de-DE" sz="1100" dirty="0">
                <a:solidFill>
                  <a:schemeClr val="tx2">
                    <a:lumMod val="50000"/>
                  </a:schemeClr>
                </a:solidFill>
              </a:rPr>
              <a:t> INGENIEURE</a:t>
            </a:r>
            <a:br>
              <a:rPr lang="de-DE" sz="1100" dirty="0">
                <a:solidFill>
                  <a:schemeClr val="tx2">
                    <a:lumMod val="50000"/>
                  </a:schemeClr>
                </a:solidFill>
              </a:rPr>
            </a:br>
            <a:r>
              <a:rPr lang="de-DE" sz="1100" dirty="0">
                <a:solidFill>
                  <a:schemeClr val="tx2">
                    <a:lumMod val="50000"/>
                  </a:schemeClr>
                </a:solidFill>
              </a:rPr>
              <a:t>Energieberatungs- und Planungsgesellschaft mbH</a:t>
            </a:r>
            <a:br>
              <a:rPr lang="de-DE" sz="1100" dirty="0">
                <a:solidFill>
                  <a:schemeClr val="tx2">
                    <a:lumMod val="50000"/>
                  </a:schemeClr>
                </a:solidFill>
              </a:rPr>
            </a:br>
            <a:r>
              <a:rPr lang="de-DE" sz="1100" dirty="0">
                <a:solidFill>
                  <a:schemeClr val="tx2">
                    <a:lumMod val="50000"/>
                  </a:schemeClr>
                </a:solidFill>
              </a:rPr>
              <a:t>Telemannstraße 56a</a:t>
            </a:r>
            <a:br>
              <a:rPr lang="de-DE" sz="1100" dirty="0">
                <a:solidFill>
                  <a:schemeClr val="tx2">
                    <a:lumMod val="50000"/>
                  </a:schemeClr>
                </a:solidFill>
              </a:rPr>
            </a:br>
            <a:r>
              <a:rPr lang="de-DE" sz="1100" dirty="0">
                <a:solidFill>
                  <a:schemeClr val="tx2">
                    <a:lumMod val="50000"/>
                  </a:schemeClr>
                </a:solidFill>
              </a:rPr>
              <a:t>20255 Hamburg</a:t>
            </a:r>
          </a:p>
          <a:p>
            <a:r>
              <a:rPr lang="de-DE" sz="1100" dirty="0">
                <a:solidFill>
                  <a:schemeClr val="tx2">
                    <a:lumMod val="50000"/>
                  </a:schemeClr>
                </a:solidFill>
              </a:rPr>
              <a:t>Holger Krämer</a:t>
            </a:r>
          </a:p>
          <a:p>
            <a:pPr>
              <a:buClr>
                <a:srgbClr val="94C627"/>
              </a:buClr>
              <a:buSzPct val="100000"/>
              <a:defRPr sz="1200">
                <a:solidFill>
                  <a:srgbClr val="000000"/>
                </a:solidFill>
              </a:defRPr>
            </a:pPr>
            <a:endParaRPr lang="de-DE" sz="1100" dirty="0">
              <a:sym typeface="Wingdings" panose="05000000000000000000" pitchFamily="2" charset="2"/>
            </a:endParaRPr>
          </a:p>
          <a:p>
            <a:pPr>
              <a:buClr>
                <a:srgbClr val="94C627"/>
              </a:buClr>
              <a:buSzPct val="100000"/>
              <a:defRPr sz="1200">
                <a:solidFill>
                  <a:srgbClr val="000000"/>
                </a:solidFill>
              </a:defRPr>
            </a:pPr>
            <a:endParaRPr lang="de-DE" sz="1100" dirty="0">
              <a:sym typeface="Wingdings" panose="05000000000000000000" pitchFamily="2" charset="2"/>
            </a:endParaRPr>
          </a:p>
          <a:p>
            <a:pPr>
              <a:buClr>
                <a:srgbClr val="94C627"/>
              </a:buClr>
              <a:buSzPct val="100000"/>
              <a:defRPr sz="1200">
                <a:solidFill>
                  <a:srgbClr val="000000"/>
                </a:solidFill>
              </a:defRPr>
            </a:pPr>
            <a:endParaRPr lang="de-DE" sz="1100" dirty="0">
              <a:sym typeface="Wingdings" panose="05000000000000000000" pitchFamily="2" charset="2"/>
            </a:endParaRPr>
          </a:p>
          <a:p>
            <a:pPr>
              <a:buClr>
                <a:srgbClr val="94C627"/>
              </a:buClr>
              <a:buSzPct val="100000"/>
              <a:defRPr sz="1200">
                <a:solidFill>
                  <a:srgbClr val="000000"/>
                </a:solidFill>
              </a:defRPr>
            </a:pPr>
            <a:endParaRPr lang="de-DE" sz="1100" dirty="0">
              <a:sym typeface="Wingdings" panose="05000000000000000000" pitchFamily="2" charset="2"/>
            </a:endParaRPr>
          </a:p>
          <a:p>
            <a:pPr>
              <a:buClr>
                <a:srgbClr val="94C627"/>
              </a:buClr>
              <a:buSzPct val="100000"/>
              <a:defRPr sz="1200">
                <a:solidFill>
                  <a:srgbClr val="000000"/>
                </a:solidFill>
              </a:defRPr>
            </a:pPr>
            <a:r>
              <a:rPr lang="de-DE" sz="1100" dirty="0">
                <a:sym typeface="Wingdings" panose="05000000000000000000" pitchFamily="2" charset="2"/>
              </a:rPr>
              <a:t>Metropol Grund GmbH</a:t>
            </a:r>
          </a:p>
          <a:p>
            <a:pPr>
              <a:buClr>
                <a:srgbClr val="94C627"/>
              </a:buClr>
              <a:buSzPct val="100000"/>
              <a:defRPr sz="1200">
                <a:solidFill>
                  <a:srgbClr val="000000"/>
                </a:solidFill>
              </a:defRPr>
            </a:pPr>
            <a:r>
              <a:rPr lang="de-DE" sz="1100" dirty="0">
                <a:sym typeface="Wingdings" panose="05000000000000000000" pitchFamily="2" charset="2"/>
              </a:rPr>
              <a:t>Winterstraße 4-8</a:t>
            </a:r>
          </a:p>
          <a:p>
            <a:pPr>
              <a:buClr>
                <a:srgbClr val="94C627"/>
              </a:buClr>
              <a:buSzPct val="100000"/>
              <a:defRPr sz="1200">
                <a:solidFill>
                  <a:srgbClr val="000000"/>
                </a:solidFill>
              </a:defRPr>
            </a:pPr>
            <a:r>
              <a:rPr lang="de-DE" sz="1100" dirty="0">
                <a:sym typeface="Wingdings" panose="05000000000000000000" pitchFamily="2" charset="2"/>
              </a:rPr>
              <a:t>22765 Hamburg</a:t>
            </a:r>
          </a:p>
          <a:p>
            <a:pPr>
              <a:buClr>
                <a:srgbClr val="94C627"/>
              </a:buClr>
              <a:buSzPct val="100000"/>
              <a:defRPr sz="1200">
                <a:solidFill>
                  <a:srgbClr val="000000"/>
                </a:solidFill>
              </a:defRPr>
            </a:pPr>
            <a:r>
              <a:rPr lang="de-DE" sz="1100" dirty="0">
                <a:sym typeface="Wingdings" panose="05000000000000000000" pitchFamily="2" charset="2"/>
              </a:rPr>
              <a:t>Dr. Daniel Scherz </a:t>
            </a:r>
          </a:p>
          <a:p>
            <a:pPr>
              <a:buClr>
                <a:srgbClr val="94C627"/>
              </a:buClr>
              <a:buSzPct val="100000"/>
              <a:defRPr sz="1200">
                <a:solidFill>
                  <a:srgbClr val="000000"/>
                </a:solidFill>
              </a:defRPr>
            </a:pPr>
            <a:r>
              <a:rPr lang="de-DE" sz="1100" dirty="0">
                <a:sym typeface="Wingdings" panose="05000000000000000000" pitchFamily="2" charset="2"/>
              </a:rPr>
              <a:t>Julia Bärschneider</a:t>
            </a:r>
            <a:endParaRPr lang="de-DE" sz="1100" dirty="0"/>
          </a:p>
          <a:p>
            <a:pPr>
              <a:buClr>
                <a:srgbClr val="94C627"/>
              </a:buClr>
              <a:buSzPct val="100000"/>
              <a:defRPr sz="1200">
                <a:solidFill>
                  <a:srgbClr val="000000"/>
                </a:solidFill>
              </a:defRPr>
            </a:pPr>
            <a:endParaRPr lang="de-DE" sz="1100" dirty="0"/>
          </a:p>
          <a:p>
            <a:pPr>
              <a:buClr>
                <a:srgbClr val="94C627"/>
              </a:buClr>
              <a:buSzPct val="100000"/>
              <a:defRPr sz="1200">
                <a:solidFill>
                  <a:srgbClr val="000000"/>
                </a:solidFill>
              </a:defRPr>
            </a:pPr>
            <a:endParaRPr lang="de-DE" sz="1100" dirty="0"/>
          </a:p>
          <a:p>
            <a:pPr>
              <a:buClr>
                <a:srgbClr val="94C627"/>
              </a:buClr>
              <a:buSzPct val="100000"/>
              <a:defRPr sz="1200">
                <a:solidFill>
                  <a:srgbClr val="000000"/>
                </a:solidFill>
              </a:defRPr>
            </a:pPr>
            <a:r>
              <a:rPr lang="de-DE" sz="1100" dirty="0">
                <a:sym typeface="Wingdings" panose="05000000000000000000" pitchFamily="2" charset="2"/>
              </a:rPr>
              <a:t>   </a:t>
            </a:r>
          </a:p>
        </p:txBody>
      </p:sp>
      <p:sp>
        <p:nvSpPr>
          <p:cNvPr id="18" name="Textfeld 17"/>
          <p:cNvSpPr txBox="1"/>
          <p:nvPr/>
        </p:nvSpPr>
        <p:spPr>
          <a:xfrm>
            <a:off x="9013031" y="6337626"/>
            <a:ext cx="426718" cy="184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ctr">
            <a:spAutoFit/>
          </a:bodyPr>
          <a:lstStyle/>
          <a:p>
            <a:pPr defTabSz="342900"/>
            <a:r>
              <a:rPr lang="de-DE" sz="750" dirty="0">
                <a:solidFill>
                  <a:schemeClr val="bg2">
                    <a:lumMod val="50000"/>
                  </a:schemeClr>
                </a:solidFill>
              </a:rPr>
              <a:t>Seite 38</a:t>
            </a:r>
          </a:p>
        </p:txBody>
      </p:sp>
      <p:pic>
        <p:nvPicPr>
          <p:cNvPr id="3" name="Grafik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70849" y="4908606"/>
            <a:ext cx="1319784" cy="682752"/>
          </a:xfrm>
          <a:prstGeom prst="rect">
            <a:avLst/>
          </a:prstGeom>
        </p:spPr>
      </p:pic>
      <p:pic>
        <p:nvPicPr>
          <p:cNvPr id="1026" name="Picture 2" descr="http://gain-network.org/file_depot/0-10000000/10000-20000/16468/folder/107471/hcu+Logo_kurz.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70849" y="1235882"/>
            <a:ext cx="1682165" cy="425939"/>
          </a:xfrm>
          <a:prstGeom prst="rect">
            <a:avLst/>
          </a:prstGeom>
          <a:noFill/>
          <a:extLst>
            <a:ext uri="{909E8E84-426E-40DD-AFC4-6F175D3DCCD1}">
              <a14:hiddenFill xmlns:a14="http://schemas.microsoft.com/office/drawing/2010/main">
                <a:solidFill>
                  <a:srgbClr val="FFFFFF"/>
                </a:solidFill>
              </a14:hiddenFill>
            </a:ext>
          </a:extLst>
        </p:spPr>
      </p:pic>
      <p:pic>
        <p:nvPicPr>
          <p:cNvPr id="2" name="Grafik 1"/>
          <p:cNvPicPr>
            <a:picLocks noChangeAspect="1"/>
          </p:cNvPicPr>
          <p:nvPr/>
        </p:nvPicPr>
        <p:blipFill>
          <a:blip r:embed="rId5" cstate="print">
            <a:clrChange>
              <a:clrFrom>
                <a:srgbClr val="C1C5CE"/>
              </a:clrFrom>
              <a:clrTo>
                <a:srgbClr val="C1C5CE">
                  <a:alpha val="0"/>
                </a:srgbClr>
              </a:clrTo>
            </a:clrChange>
            <a:extLst>
              <a:ext uri="{28A0092B-C50C-407E-A947-70E740481C1C}">
                <a14:useLocalDpi xmlns:a14="http://schemas.microsoft.com/office/drawing/2010/main" val="0"/>
              </a:ext>
            </a:extLst>
          </a:blip>
          <a:stretch>
            <a:fillRect/>
          </a:stretch>
        </p:blipFill>
        <p:spPr>
          <a:xfrm>
            <a:off x="7370849" y="3292503"/>
            <a:ext cx="1682165" cy="336433"/>
          </a:xfrm>
          <a:prstGeom prst="rect">
            <a:avLst/>
          </a:prstGeom>
        </p:spPr>
      </p:pic>
      <p:sp>
        <p:nvSpPr>
          <p:cNvPr id="9" name="Shape 50">
            <a:extLst>
              <a:ext uri="{FF2B5EF4-FFF2-40B4-BE49-F238E27FC236}">
                <a16:creationId xmlns:a16="http://schemas.microsoft.com/office/drawing/2014/main" id="{573D06DC-B575-4F1A-BF1E-01A91817D426}"/>
              </a:ext>
            </a:extLst>
          </p:cNvPr>
          <p:cNvSpPr>
            <a:spLocks noGrp="1"/>
          </p:cNvSpPr>
          <p:nvPr>
            <p:ph type="title"/>
          </p:nvPr>
        </p:nvSpPr>
        <p:spPr>
          <a:xfrm>
            <a:off x="871935" y="568324"/>
            <a:ext cx="2881511" cy="485775"/>
          </a:xfrm>
          <a:prstGeom prst="rect">
            <a:avLst/>
          </a:prstGeom>
          <a:effectLst/>
        </p:spPr>
        <p:txBody>
          <a:bodyPr>
            <a:normAutofit/>
          </a:bodyPr>
          <a:lstStyle/>
          <a:p>
            <a:pPr algn="ctr">
              <a:defRPr sz="2000"/>
            </a:pPr>
            <a:r>
              <a:rPr lang="de-DE" dirty="0"/>
              <a:t>Impressum</a:t>
            </a:r>
            <a:endParaRPr dirty="0"/>
          </a:p>
        </p:txBody>
      </p:sp>
    </p:spTree>
    <p:extLst>
      <p:ext uri="{BB962C8B-B14F-4D97-AF65-F5344CB8AC3E}">
        <p14:creationId xmlns:p14="http://schemas.microsoft.com/office/powerpoint/2010/main" val="186739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46">
            <a:extLst>
              <a:ext uri="{FF2B5EF4-FFF2-40B4-BE49-F238E27FC236}">
                <a16:creationId xmlns:a16="http://schemas.microsoft.com/office/drawing/2014/main" id="{42D945C7-58AF-444C-ACDA-36E238E508CA}"/>
              </a:ext>
            </a:extLst>
          </p:cNvPr>
          <p:cNvSpPr>
            <a:spLocks noGrp="1"/>
          </p:cNvSpPr>
          <p:nvPr>
            <p:ph type="title"/>
          </p:nvPr>
        </p:nvSpPr>
        <p:spPr>
          <a:xfrm>
            <a:off x="973394" y="555624"/>
            <a:ext cx="2780052" cy="485775"/>
          </a:xfrm>
          <a:prstGeom prst="rect">
            <a:avLst/>
          </a:prstGeom>
          <a:effectLst/>
        </p:spPr>
        <p:txBody>
          <a:bodyPr>
            <a:normAutofit/>
          </a:bodyPr>
          <a:lstStyle/>
          <a:p>
            <a:pPr algn="l">
              <a:defRPr sz="2000"/>
            </a:pPr>
            <a:r>
              <a:rPr lang="de-DE" sz="1600" dirty="0"/>
              <a:t>2 Verwendungszweck</a:t>
            </a:r>
            <a:endParaRPr sz="1600" dirty="0"/>
          </a:p>
        </p:txBody>
      </p:sp>
      <p:sp>
        <p:nvSpPr>
          <p:cNvPr id="5" name="Shape 48">
            <a:extLst>
              <a:ext uri="{FF2B5EF4-FFF2-40B4-BE49-F238E27FC236}">
                <a16:creationId xmlns:a16="http://schemas.microsoft.com/office/drawing/2014/main" id="{2051B2E6-E29B-4BC7-975C-352D0ED6CEE9}"/>
              </a:ext>
            </a:extLst>
          </p:cNvPr>
          <p:cNvSpPr/>
          <p:nvPr/>
        </p:nvSpPr>
        <p:spPr>
          <a:xfrm>
            <a:off x="4021931" y="446089"/>
            <a:ext cx="4991100" cy="4955203"/>
          </a:xfrm>
          <a:prstGeom prst="rect">
            <a:avLst/>
          </a:prstGeom>
          <a:ln w="12700">
            <a:miter lim="400000"/>
          </a:ln>
          <a:extLst>
            <a:ext uri="{C572A759-6A51-4108-AA02-DFA0A04FC94B}">
              <ma14:wrappingTextBoxFlag xmlns:ma14="http://schemas.microsoft.com/office/mac/drawingml/2011/main" xmlns="" val="1"/>
            </a:ext>
          </a:extLst>
        </p:spPr>
        <p:txBody>
          <a:bodyPr lIns="34289" rIns="34289">
            <a:spAutoFit/>
          </a:bodyPr>
          <a:lstStyle/>
          <a:p>
            <a:pPr marL="128588" indent="-128588">
              <a:buClr>
                <a:srgbClr val="94C627"/>
              </a:buClr>
              <a:buSzPct val="100000"/>
              <a:buFont typeface="Arial"/>
              <a:buChar char="•"/>
              <a:defRPr sz="1200">
                <a:solidFill>
                  <a:srgbClr val="000000"/>
                </a:solidFill>
              </a:defRPr>
            </a:pPr>
            <a:endParaRPr lang="de-DE" sz="400" dirty="0"/>
          </a:p>
          <a:p>
            <a:pPr lvl="1" algn="just">
              <a:buClr>
                <a:srgbClr val="94C627"/>
              </a:buClr>
              <a:buSzPct val="100000"/>
              <a:defRPr sz="1200">
                <a:solidFill>
                  <a:srgbClr val="000000"/>
                </a:solidFill>
              </a:defRPr>
            </a:pPr>
            <a:r>
              <a:rPr lang="de-DE" sz="1100" dirty="0"/>
              <a:t>Das Aufnahmewerkzeug:</a:t>
            </a:r>
          </a:p>
          <a:p>
            <a:pPr lvl="1" algn="just">
              <a:buClr>
                <a:srgbClr val="94C627"/>
              </a:buClr>
              <a:buSzPct val="100000"/>
              <a:defRPr sz="1200">
                <a:solidFill>
                  <a:srgbClr val="000000"/>
                </a:solidFill>
              </a:defRPr>
            </a:pPr>
            <a:endParaRPr lang="de-DE" sz="1100" dirty="0">
              <a:solidFill>
                <a:srgbClr val="000000"/>
              </a:solidFill>
            </a:endParaRPr>
          </a:p>
          <a:p>
            <a:pPr marL="171450" lvl="1" indent="-171450">
              <a:buClr>
                <a:srgbClr val="94C627"/>
              </a:buClr>
              <a:buSzPct val="100000"/>
              <a:buFont typeface="Arial" panose="020B0604020202020204" pitchFamily="34" charset="0"/>
              <a:buChar char="•"/>
              <a:defRPr sz="1200">
                <a:solidFill>
                  <a:srgbClr val="000000"/>
                </a:solidFill>
              </a:defRPr>
            </a:pPr>
            <a:r>
              <a:rPr lang="de-DE" sz="1100" dirty="0">
                <a:solidFill>
                  <a:srgbClr val="000000"/>
                </a:solidFill>
              </a:rPr>
              <a:t>Die Erfassung von Gebäudeeigenschaften lehnt sich an die vom Darmstädter Institut für Wohnen und Umwelt (IWU) entwickelte IWU-Gebäudetypologie an. Gebäudetypen wie Ein- oder Mehr-</a:t>
            </a:r>
            <a:r>
              <a:rPr lang="de-DE" sz="1100" dirty="0" err="1">
                <a:solidFill>
                  <a:srgbClr val="000000"/>
                </a:solidFill>
              </a:rPr>
              <a:t>familienhäuser</a:t>
            </a:r>
            <a:r>
              <a:rPr lang="de-DE" sz="1100" dirty="0">
                <a:solidFill>
                  <a:srgbClr val="000000"/>
                </a:solidFill>
              </a:rPr>
              <a:t> haben unterschiedliche energetische Eigenschaften, bedingt  durch ihre Fläche-Volumen-Verhältnisse, Baualtersklassen und bereits umgesetzte Sanierungsmaßnahmen. Das Aufnahme-werkzeug hilft, Gebäude einem passenden IWU-Typ zuzuordnen und den Sanierungszustand festzuhalten, um so Raumwärme- und Warmwasserbedarfe für Wohngebäude abzuschätzen.</a:t>
            </a:r>
          </a:p>
          <a:p>
            <a:pPr marL="171450" lvl="1" indent="-171450">
              <a:buClr>
                <a:srgbClr val="94C627"/>
              </a:buClr>
              <a:buSzPct val="100000"/>
              <a:buFont typeface="Arial" panose="020B0604020202020204" pitchFamily="34" charset="0"/>
              <a:buChar char="•"/>
              <a:defRPr sz="1200">
                <a:solidFill>
                  <a:srgbClr val="000000"/>
                </a:solidFill>
              </a:defRPr>
            </a:pPr>
            <a:endParaRPr lang="de-DE" sz="1100" dirty="0">
              <a:solidFill>
                <a:srgbClr val="000000"/>
              </a:solidFill>
            </a:endParaRPr>
          </a:p>
          <a:p>
            <a:pPr marL="171450" lvl="1" indent="-171450">
              <a:buClr>
                <a:srgbClr val="94C627"/>
              </a:buClr>
              <a:buSzPct val="100000"/>
              <a:buFont typeface="Arial" panose="020B0604020202020204" pitchFamily="34" charset="0"/>
              <a:buChar char="•"/>
              <a:defRPr sz="1200">
                <a:solidFill>
                  <a:srgbClr val="000000"/>
                </a:solidFill>
              </a:defRPr>
            </a:pPr>
            <a:r>
              <a:rPr lang="de-DE" sz="1100" dirty="0"/>
              <a:t>Mit Hilfe des Excel-basierten Aufnahmebogens können die Bearbeiter eine Dokumentation einzelner Gebäuden erstellen. Dazu werden vor Ort aufgenommene Gebäudedaten und per Umfrage ermittelte Daten zur Sozialstruktur in den Aufnahmebogen eingepflegt.</a:t>
            </a:r>
          </a:p>
          <a:p>
            <a:pPr marL="171450" lvl="1" indent="-171450">
              <a:buClr>
                <a:srgbClr val="94C627"/>
              </a:buClr>
              <a:buSzPct val="100000"/>
              <a:buFont typeface="Arial" panose="020B0604020202020204" pitchFamily="34" charset="0"/>
              <a:buChar char="•"/>
              <a:defRPr sz="1200">
                <a:solidFill>
                  <a:srgbClr val="000000"/>
                </a:solidFill>
              </a:defRPr>
            </a:pPr>
            <a:endParaRPr lang="de-DE" sz="1100" dirty="0"/>
          </a:p>
          <a:p>
            <a:pPr marL="171450" lvl="1" indent="-171450">
              <a:buClr>
                <a:srgbClr val="94C627"/>
              </a:buClr>
              <a:buSzPct val="100000"/>
              <a:buFont typeface="Arial" panose="020B0604020202020204" pitchFamily="34" charset="0"/>
              <a:buChar char="•"/>
              <a:defRPr sz="1200">
                <a:solidFill>
                  <a:srgbClr val="000000"/>
                </a:solidFill>
              </a:defRPr>
            </a:pPr>
            <a:r>
              <a:rPr lang="de-DE" sz="1100" dirty="0"/>
              <a:t>Der Aufnahmebogen ist für Gebäude mit einem deutlich überwiegendem Wohnanteil entwickelt worden und somit nicht für Gewerbegebäude geeignet.</a:t>
            </a:r>
          </a:p>
          <a:p>
            <a:pPr marL="171450" lvl="1" indent="-171450">
              <a:buClr>
                <a:srgbClr val="94C627"/>
              </a:buClr>
              <a:buSzPct val="100000"/>
              <a:buFont typeface="Arial" panose="020B0604020202020204" pitchFamily="34" charset="0"/>
              <a:buChar char="•"/>
              <a:defRPr sz="1200">
                <a:solidFill>
                  <a:srgbClr val="000000"/>
                </a:solidFill>
              </a:defRPr>
            </a:pPr>
            <a:endParaRPr lang="de-DE" sz="1100" dirty="0"/>
          </a:p>
          <a:p>
            <a:pPr marL="171450" lvl="1" indent="-171450">
              <a:buClr>
                <a:srgbClr val="94C627"/>
              </a:buClr>
              <a:buSzPct val="100000"/>
              <a:buFont typeface="Arial" panose="020B0604020202020204" pitchFamily="34" charset="0"/>
              <a:buChar char="•"/>
              <a:defRPr sz="1200">
                <a:solidFill>
                  <a:srgbClr val="000000"/>
                </a:solidFill>
              </a:defRPr>
            </a:pPr>
            <a:r>
              <a:rPr lang="de-DE" sz="1100" dirty="0"/>
              <a:t>Für jedes Gebäude wird eine eigenständige Excel-Datei erstellt. Alle  erfassten Werte werden in eine reine tabellarische Form konvertiert. Um die Auswertung der Excel-Dateien zu erleichtern, können die tabellarischen Zusammenfassungen jeder Datei durch ein Skript (siehe Kapitel 5 Nachbearbeitung) automatisiert zu einer einzelnen Excel-Datei umgewandelt werden. </a:t>
            </a:r>
          </a:p>
          <a:p>
            <a:pPr marL="128588" indent="-128588">
              <a:buClr>
                <a:srgbClr val="94C627"/>
              </a:buClr>
              <a:buSzPct val="100000"/>
              <a:buFont typeface="Arial"/>
              <a:buChar char="•"/>
              <a:defRPr sz="1200">
                <a:solidFill>
                  <a:srgbClr val="000000"/>
                </a:solidFill>
              </a:defRPr>
            </a:pPr>
            <a:endParaRPr lang="de-DE" sz="400" dirty="0"/>
          </a:p>
          <a:p>
            <a:pPr marL="128588" indent="-128588">
              <a:buClr>
                <a:srgbClr val="94C627"/>
              </a:buClr>
              <a:buSzPct val="100000"/>
              <a:buFont typeface="Arial"/>
              <a:buChar char="•"/>
              <a:defRPr sz="1200">
                <a:solidFill>
                  <a:srgbClr val="000000"/>
                </a:solidFill>
              </a:defRPr>
            </a:pPr>
            <a:endParaRPr lang="de-DE" sz="1100" dirty="0"/>
          </a:p>
        </p:txBody>
      </p:sp>
      <p:sp>
        <p:nvSpPr>
          <p:cNvPr id="8" name="Textfeld 7">
            <a:extLst>
              <a:ext uri="{FF2B5EF4-FFF2-40B4-BE49-F238E27FC236}">
                <a16:creationId xmlns:a16="http://schemas.microsoft.com/office/drawing/2014/main" id="{57BB5276-0DFB-4CD0-B2B3-62F1854045DA}"/>
              </a:ext>
            </a:extLst>
          </p:cNvPr>
          <p:cNvSpPr txBox="1"/>
          <p:nvPr/>
        </p:nvSpPr>
        <p:spPr>
          <a:xfrm>
            <a:off x="9013031" y="6337626"/>
            <a:ext cx="373818" cy="184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ctr">
            <a:spAutoFit/>
          </a:bodyPr>
          <a:lstStyle/>
          <a:p>
            <a:pPr defTabSz="342900"/>
            <a:r>
              <a:rPr lang="de-DE" sz="750" dirty="0">
                <a:solidFill>
                  <a:schemeClr val="bg2">
                    <a:lumMod val="50000"/>
                  </a:schemeClr>
                </a:solidFill>
              </a:rPr>
              <a:t>Seite 3</a:t>
            </a:r>
          </a:p>
        </p:txBody>
      </p:sp>
    </p:spTree>
    <p:extLst>
      <p:ext uri="{BB962C8B-B14F-4D97-AF65-F5344CB8AC3E}">
        <p14:creationId xmlns:p14="http://schemas.microsoft.com/office/powerpoint/2010/main" val="99589415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50">
            <a:extLst>
              <a:ext uri="{FF2B5EF4-FFF2-40B4-BE49-F238E27FC236}">
                <a16:creationId xmlns:a16="http://schemas.microsoft.com/office/drawing/2014/main" id="{DF5BEF85-42A6-489B-9119-0E4227485025}"/>
              </a:ext>
            </a:extLst>
          </p:cNvPr>
          <p:cNvSpPr>
            <a:spLocks noGrp="1"/>
          </p:cNvSpPr>
          <p:nvPr>
            <p:ph type="title"/>
          </p:nvPr>
        </p:nvSpPr>
        <p:spPr>
          <a:xfrm>
            <a:off x="993058" y="568324"/>
            <a:ext cx="2760388" cy="485775"/>
          </a:xfrm>
          <a:prstGeom prst="rect">
            <a:avLst/>
          </a:prstGeom>
          <a:effectLst/>
        </p:spPr>
        <p:txBody>
          <a:bodyPr>
            <a:normAutofit/>
          </a:bodyPr>
          <a:lstStyle/>
          <a:p>
            <a:pPr algn="l">
              <a:defRPr sz="2000"/>
            </a:pPr>
            <a:r>
              <a:rPr lang="de-DE" sz="1600" dirty="0"/>
              <a:t>3 Vorbereitung des Tools</a:t>
            </a:r>
            <a:endParaRPr sz="1600" dirty="0"/>
          </a:p>
        </p:txBody>
      </p:sp>
      <p:sp>
        <p:nvSpPr>
          <p:cNvPr id="4" name="Shape 48">
            <a:extLst>
              <a:ext uri="{FF2B5EF4-FFF2-40B4-BE49-F238E27FC236}">
                <a16:creationId xmlns:a16="http://schemas.microsoft.com/office/drawing/2014/main" id="{ECBFCD09-245D-4F1A-9DAF-9FE6A0B4BFC6}"/>
              </a:ext>
            </a:extLst>
          </p:cNvPr>
          <p:cNvSpPr/>
          <p:nvPr/>
        </p:nvSpPr>
        <p:spPr>
          <a:xfrm>
            <a:off x="847229" y="1717472"/>
            <a:ext cx="2906217" cy="4231928"/>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spAutoFit/>
          </a:bodyPr>
          <a:lstStyle/>
          <a:p>
            <a:pPr lvl="1">
              <a:buClr>
                <a:srgbClr val="94C627"/>
              </a:buClr>
              <a:buSzPct val="100000"/>
              <a:defRPr sz="1200">
                <a:solidFill>
                  <a:srgbClr val="000000"/>
                </a:solidFill>
              </a:defRPr>
            </a:pPr>
            <a:r>
              <a:rPr lang="de-DE" sz="1100" dirty="0"/>
              <a:t>Der Aufnahmebogen gliedert sich in mehrere Datenblätter mit unterschiedlichen Funktionen:</a:t>
            </a:r>
          </a:p>
          <a:p>
            <a:pPr lvl="1">
              <a:buClr>
                <a:srgbClr val="94C627"/>
              </a:buClr>
              <a:buSzPct val="100000"/>
              <a:defRPr sz="1200">
                <a:solidFill>
                  <a:srgbClr val="000000"/>
                </a:solidFill>
              </a:defRPr>
            </a:pPr>
            <a:endParaRPr lang="de-DE" sz="1100" dirty="0"/>
          </a:p>
          <a:p>
            <a:pPr marL="128588" indent="-128588">
              <a:buClr>
                <a:srgbClr val="94C627"/>
              </a:buClr>
              <a:buSzPct val="100000"/>
              <a:buFont typeface="Arial"/>
              <a:buChar char="•"/>
              <a:defRPr sz="1200">
                <a:solidFill>
                  <a:srgbClr val="000000"/>
                </a:solidFill>
              </a:defRPr>
            </a:pPr>
            <a:r>
              <a:rPr lang="de-DE" sz="1100" dirty="0"/>
              <a:t>Im Reiter „Tabelle1“ ist der Aufnahmebogen, dessen Verwendung ab Seite 7 erläutert wird.</a:t>
            </a:r>
          </a:p>
          <a:p>
            <a:pPr marL="128588" indent="-128588">
              <a:buClr>
                <a:srgbClr val="94C627"/>
              </a:buClr>
              <a:buSzPct val="100000"/>
              <a:buFont typeface="Arial"/>
              <a:buChar char="•"/>
              <a:defRPr sz="1200">
                <a:solidFill>
                  <a:srgbClr val="000000"/>
                </a:solidFill>
              </a:defRPr>
            </a:pPr>
            <a:endParaRPr lang="de-DE" sz="400" dirty="0"/>
          </a:p>
          <a:p>
            <a:pPr marL="128588" indent="-128588">
              <a:buClr>
                <a:srgbClr val="94C627"/>
              </a:buClr>
              <a:buSzPct val="100000"/>
              <a:buFont typeface="Arial"/>
              <a:buChar char="•"/>
              <a:defRPr sz="1200">
                <a:solidFill>
                  <a:srgbClr val="000000"/>
                </a:solidFill>
              </a:defRPr>
            </a:pPr>
            <a:r>
              <a:rPr lang="de-DE" sz="1100" dirty="0"/>
              <a:t>Im Reiter „Tabelle 2“ sind alle Auswahlmöglichkeiten für die Drop-Down-Menüs hinterlegt. Änderungen der Menüs erfolgen an dieser Stelle. (Die genaue Erläuterung befindet sich auf der folgenden Seite.)</a:t>
            </a:r>
          </a:p>
          <a:p>
            <a:pPr marL="128588" indent="-128588">
              <a:buClr>
                <a:srgbClr val="94C627"/>
              </a:buClr>
              <a:buSzPct val="100000"/>
              <a:buFont typeface="Arial"/>
              <a:buChar char="•"/>
              <a:defRPr sz="1200">
                <a:solidFill>
                  <a:srgbClr val="000000"/>
                </a:solidFill>
              </a:defRPr>
            </a:pPr>
            <a:endParaRPr lang="de-DE" sz="400" dirty="0"/>
          </a:p>
          <a:p>
            <a:pPr marL="128588" indent="-128588">
              <a:buClr>
                <a:srgbClr val="94C627"/>
              </a:buClr>
              <a:buSzPct val="100000"/>
              <a:buFont typeface="Arial"/>
              <a:buChar char="•"/>
              <a:defRPr sz="1200">
                <a:solidFill>
                  <a:srgbClr val="000000"/>
                </a:solidFill>
              </a:defRPr>
            </a:pPr>
            <a:r>
              <a:rPr lang="de-DE" sz="1100" dirty="0"/>
              <a:t>Reiter 3 „Auswertung“ ist die Umwandlung der einzeln erfassten Daten in einen auswertbaren Datensatz</a:t>
            </a:r>
          </a:p>
          <a:p>
            <a:pPr marL="128588" indent="-128588">
              <a:buClr>
                <a:srgbClr val="94C627"/>
              </a:buClr>
              <a:buSzPct val="100000"/>
              <a:buFont typeface="Arial"/>
              <a:buChar char="•"/>
              <a:defRPr sz="1200">
                <a:solidFill>
                  <a:srgbClr val="000000"/>
                </a:solidFill>
              </a:defRPr>
            </a:pPr>
            <a:endParaRPr lang="de-DE" sz="400" dirty="0"/>
          </a:p>
          <a:p>
            <a:pPr marL="128588" indent="-128588">
              <a:buClr>
                <a:srgbClr val="94C627"/>
              </a:buClr>
              <a:buSzPct val="100000"/>
              <a:buFont typeface="Arial"/>
              <a:buChar char="•"/>
              <a:defRPr sz="1200">
                <a:solidFill>
                  <a:srgbClr val="000000"/>
                </a:solidFill>
              </a:defRPr>
            </a:pPr>
            <a:r>
              <a:rPr lang="de-DE" sz="1100" dirty="0"/>
              <a:t>Reiter 4  „Anmerkung“ dient der speziellen Auswertung von allen Informationen die nicht per Dop- Down-Menü eingegeben werden können (weil bspw. die benötigte Auswahl nicht gegeben ist).</a:t>
            </a:r>
          </a:p>
          <a:p>
            <a:pPr marL="128588" indent="-128588">
              <a:buClr>
                <a:srgbClr val="94C627"/>
              </a:buClr>
              <a:buSzPct val="100000"/>
              <a:buFont typeface="Arial"/>
              <a:buChar char="•"/>
              <a:defRPr sz="1200">
                <a:solidFill>
                  <a:srgbClr val="000000"/>
                </a:solidFill>
              </a:defRPr>
            </a:pPr>
            <a:endParaRPr lang="de-DE" sz="1100" dirty="0"/>
          </a:p>
          <a:p>
            <a:pPr marL="128588" indent="-128588">
              <a:buClr>
                <a:srgbClr val="94C627"/>
              </a:buClr>
              <a:buSzPct val="100000"/>
              <a:buFont typeface="Arial"/>
              <a:buChar char="•"/>
              <a:defRPr sz="1200">
                <a:solidFill>
                  <a:srgbClr val="000000"/>
                </a:solidFill>
              </a:defRPr>
            </a:pPr>
            <a:endParaRPr lang="de-DE" sz="400" dirty="0"/>
          </a:p>
        </p:txBody>
      </p:sp>
      <p:sp>
        <p:nvSpPr>
          <p:cNvPr id="6" name="Textfeld 5">
            <a:extLst>
              <a:ext uri="{FF2B5EF4-FFF2-40B4-BE49-F238E27FC236}">
                <a16:creationId xmlns:a16="http://schemas.microsoft.com/office/drawing/2014/main" id="{06AF074B-20F9-442E-96BD-545347B53588}"/>
              </a:ext>
            </a:extLst>
          </p:cNvPr>
          <p:cNvSpPr txBox="1"/>
          <p:nvPr/>
        </p:nvSpPr>
        <p:spPr>
          <a:xfrm>
            <a:off x="9013031" y="6337626"/>
            <a:ext cx="373818" cy="184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ctr">
            <a:spAutoFit/>
          </a:bodyPr>
          <a:lstStyle/>
          <a:p>
            <a:pPr defTabSz="342900"/>
            <a:r>
              <a:rPr lang="de-DE" sz="750" dirty="0">
                <a:solidFill>
                  <a:schemeClr val="bg2">
                    <a:lumMod val="50000"/>
                  </a:schemeClr>
                </a:solidFill>
              </a:rPr>
              <a:t>Seite 4</a:t>
            </a:r>
          </a:p>
        </p:txBody>
      </p:sp>
      <p:sp>
        <p:nvSpPr>
          <p:cNvPr id="5" name="Rechteck 4">
            <a:extLst>
              <a:ext uri="{FF2B5EF4-FFF2-40B4-BE49-F238E27FC236}">
                <a16:creationId xmlns:a16="http://schemas.microsoft.com/office/drawing/2014/main" id="{C43E04BD-0CB2-4966-9769-52D9B5AABF88}"/>
              </a:ext>
            </a:extLst>
          </p:cNvPr>
          <p:cNvSpPr/>
          <p:nvPr/>
        </p:nvSpPr>
        <p:spPr>
          <a:xfrm>
            <a:off x="847229" y="2967473"/>
            <a:ext cx="3040459" cy="261610"/>
          </a:xfrm>
          <a:prstGeom prst="rect">
            <a:avLst/>
          </a:prstGeom>
        </p:spPr>
        <p:txBody>
          <a:bodyPr wrap="square">
            <a:spAutoFit/>
          </a:bodyPr>
          <a:lstStyle/>
          <a:p>
            <a:pPr marL="128588" indent="-128588">
              <a:buClr>
                <a:srgbClr val="94C627"/>
              </a:buClr>
              <a:buSzPct val="100000"/>
              <a:buFont typeface="Arial"/>
              <a:buChar char="•"/>
              <a:defRPr sz="1200">
                <a:solidFill>
                  <a:srgbClr val="000000"/>
                </a:solidFill>
              </a:defRPr>
            </a:pPr>
            <a:endParaRPr lang="de-DE" sz="1100" b="1" dirty="0">
              <a:solidFill>
                <a:srgbClr val="000000"/>
              </a:solidFill>
            </a:endParaRPr>
          </a:p>
        </p:txBody>
      </p:sp>
      <p:pic>
        <p:nvPicPr>
          <p:cNvPr id="10" name="Grafik 9">
            <a:extLst>
              <a:ext uri="{FF2B5EF4-FFF2-40B4-BE49-F238E27FC236}">
                <a16:creationId xmlns:a16="http://schemas.microsoft.com/office/drawing/2014/main" id="{82BAB080-82A3-41DE-BBA9-0F3A2B243413}"/>
              </a:ext>
            </a:extLst>
          </p:cNvPr>
          <p:cNvPicPr>
            <a:picLocks noChangeAspect="1"/>
          </p:cNvPicPr>
          <p:nvPr/>
        </p:nvPicPr>
        <p:blipFill>
          <a:blip r:embed="rId2"/>
          <a:stretch>
            <a:fillRect/>
          </a:stretch>
        </p:blipFill>
        <p:spPr>
          <a:xfrm>
            <a:off x="4133851" y="420710"/>
            <a:ext cx="2267062" cy="2102108"/>
          </a:xfrm>
          <a:prstGeom prst="rect">
            <a:avLst/>
          </a:prstGeom>
        </p:spPr>
      </p:pic>
      <p:pic>
        <p:nvPicPr>
          <p:cNvPr id="11" name="Grafik 10">
            <a:extLst>
              <a:ext uri="{FF2B5EF4-FFF2-40B4-BE49-F238E27FC236}">
                <a16:creationId xmlns:a16="http://schemas.microsoft.com/office/drawing/2014/main" id="{2E55E17F-CC74-48A9-A673-2E037767D9A9}"/>
              </a:ext>
            </a:extLst>
          </p:cNvPr>
          <p:cNvPicPr>
            <a:picLocks noChangeAspect="1"/>
          </p:cNvPicPr>
          <p:nvPr/>
        </p:nvPicPr>
        <p:blipFill rotWithShape="1">
          <a:blip r:embed="rId3"/>
          <a:srcRect r="5448"/>
          <a:stretch/>
        </p:blipFill>
        <p:spPr>
          <a:xfrm>
            <a:off x="4133852" y="2645073"/>
            <a:ext cx="2271012" cy="1965903"/>
          </a:xfrm>
          <a:prstGeom prst="rect">
            <a:avLst/>
          </a:prstGeom>
        </p:spPr>
      </p:pic>
      <p:pic>
        <p:nvPicPr>
          <p:cNvPr id="12" name="Grafik 11">
            <a:extLst>
              <a:ext uri="{FF2B5EF4-FFF2-40B4-BE49-F238E27FC236}">
                <a16:creationId xmlns:a16="http://schemas.microsoft.com/office/drawing/2014/main" id="{B698423A-2872-4584-B33E-54414CC7FB8A}"/>
              </a:ext>
            </a:extLst>
          </p:cNvPr>
          <p:cNvPicPr>
            <a:picLocks noChangeAspect="1"/>
          </p:cNvPicPr>
          <p:nvPr/>
        </p:nvPicPr>
        <p:blipFill>
          <a:blip r:embed="rId4"/>
          <a:stretch>
            <a:fillRect/>
          </a:stretch>
        </p:blipFill>
        <p:spPr>
          <a:xfrm>
            <a:off x="4129901" y="4733231"/>
            <a:ext cx="2271012" cy="970225"/>
          </a:xfrm>
          <a:prstGeom prst="rect">
            <a:avLst/>
          </a:prstGeom>
        </p:spPr>
      </p:pic>
      <p:pic>
        <p:nvPicPr>
          <p:cNvPr id="13" name="Grafik 12">
            <a:extLst>
              <a:ext uri="{FF2B5EF4-FFF2-40B4-BE49-F238E27FC236}">
                <a16:creationId xmlns:a16="http://schemas.microsoft.com/office/drawing/2014/main" id="{F10A2D8D-48FB-4EB0-AC9B-68A3BB4B2695}"/>
              </a:ext>
            </a:extLst>
          </p:cNvPr>
          <p:cNvPicPr>
            <a:picLocks noChangeAspect="1"/>
          </p:cNvPicPr>
          <p:nvPr/>
        </p:nvPicPr>
        <p:blipFill>
          <a:blip r:embed="rId5"/>
          <a:stretch>
            <a:fillRect/>
          </a:stretch>
        </p:blipFill>
        <p:spPr>
          <a:xfrm>
            <a:off x="4129901" y="5823736"/>
            <a:ext cx="2271012" cy="972046"/>
          </a:xfrm>
          <a:prstGeom prst="rect">
            <a:avLst/>
          </a:prstGeom>
        </p:spPr>
      </p:pic>
      <p:sp>
        <p:nvSpPr>
          <p:cNvPr id="14" name="Shape 133">
            <a:extLst>
              <a:ext uri="{FF2B5EF4-FFF2-40B4-BE49-F238E27FC236}">
                <a16:creationId xmlns:a16="http://schemas.microsoft.com/office/drawing/2014/main" id="{8BE8D1E3-1DBC-483E-B37B-19F7D5FBEFF6}"/>
              </a:ext>
            </a:extLst>
          </p:cNvPr>
          <p:cNvSpPr/>
          <p:nvPr/>
        </p:nvSpPr>
        <p:spPr>
          <a:xfrm>
            <a:off x="6861751" y="2333253"/>
            <a:ext cx="1872669" cy="230832"/>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nchor="ctr">
            <a:spAutoFit/>
          </a:bodyPr>
          <a:lstStyle>
            <a:lvl1pPr>
              <a:spcBef>
                <a:spcPts val="600"/>
              </a:spcBef>
              <a:defRPr sz="1000">
                <a:solidFill>
                  <a:srgbClr val="000000"/>
                </a:solidFill>
              </a:defRPr>
            </a:lvl1pPr>
          </a:lstStyle>
          <a:p>
            <a:r>
              <a:rPr lang="de-DE" sz="900" dirty="0"/>
              <a:t>Tabelle 1 „Aufnahmebogen“ </a:t>
            </a:r>
          </a:p>
        </p:txBody>
      </p:sp>
      <p:sp>
        <p:nvSpPr>
          <p:cNvPr id="15" name="Shape 134">
            <a:extLst>
              <a:ext uri="{FF2B5EF4-FFF2-40B4-BE49-F238E27FC236}">
                <a16:creationId xmlns:a16="http://schemas.microsoft.com/office/drawing/2014/main" id="{9281821D-F1E9-4D43-9FE4-E4279597EA60}"/>
              </a:ext>
            </a:extLst>
          </p:cNvPr>
          <p:cNvSpPr/>
          <p:nvPr/>
        </p:nvSpPr>
        <p:spPr>
          <a:xfrm flipH="1">
            <a:off x="4954294" y="2461087"/>
            <a:ext cx="1879124" cy="0"/>
          </a:xfrm>
          <a:prstGeom prst="line">
            <a:avLst/>
          </a:prstGeom>
          <a:ln w="19050" cap="rnd">
            <a:solidFill>
              <a:srgbClr val="000000"/>
            </a:solidFill>
            <a:tailEnd type="triangle"/>
          </a:ln>
        </p:spPr>
        <p:txBody>
          <a:bodyPr lIns="34289" rIns="34289"/>
          <a:lstStyle/>
          <a:p>
            <a:endParaRPr sz="1350"/>
          </a:p>
        </p:txBody>
      </p:sp>
      <p:sp>
        <p:nvSpPr>
          <p:cNvPr id="16" name="Shape 458">
            <a:extLst>
              <a:ext uri="{FF2B5EF4-FFF2-40B4-BE49-F238E27FC236}">
                <a16:creationId xmlns:a16="http://schemas.microsoft.com/office/drawing/2014/main" id="{48E1DA53-3440-4AE7-A321-03766FB1D11C}"/>
              </a:ext>
            </a:extLst>
          </p:cNvPr>
          <p:cNvSpPr/>
          <p:nvPr/>
        </p:nvSpPr>
        <p:spPr>
          <a:xfrm>
            <a:off x="4483159" y="2349910"/>
            <a:ext cx="442802" cy="233048"/>
          </a:xfrm>
          <a:prstGeom prst="rect">
            <a:avLst/>
          </a:prstGeom>
          <a:ln w="28575" cap="rnd">
            <a:solidFill>
              <a:srgbClr val="FFFF00"/>
            </a:solidFill>
          </a:ln>
        </p:spPr>
        <p:txBody>
          <a:bodyPr lIns="34289" rIns="34289" anchor="ctr"/>
          <a:lstStyle/>
          <a:p>
            <a:pPr algn="ctr"/>
            <a:endParaRPr sz="1350" dirty="0"/>
          </a:p>
        </p:txBody>
      </p:sp>
      <p:sp>
        <p:nvSpPr>
          <p:cNvPr id="17" name="Shape 133">
            <a:extLst>
              <a:ext uri="{FF2B5EF4-FFF2-40B4-BE49-F238E27FC236}">
                <a16:creationId xmlns:a16="http://schemas.microsoft.com/office/drawing/2014/main" id="{293426B2-0920-4636-AEB8-5F488E4BACD0}"/>
              </a:ext>
            </a:extLst>
          </p:cNvPr>
          <p:cNvSpPr/>
          <p:nvPr/>
        </p:nvSpPr>
        <p:spPr>
          <a:xfrm>
            <a:off x="6861751" y="4410481"/>
            <a:ext cx="2151280" cy="230832"/>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nchor="ctr">
            <a:spAutoFit/>
          </a:bodyPr>
          <a:lstStyle>
            <a:lvl1pPr>
              <a:spcBef>
                <a:spcPts val="600"/>
              </a:spcBef>
              <a:defRPr sz="1000">
                <a:solidFill>
                  <a:srgbClr val="000000"/>
                </a:solidFill>
              </a:defRPr>
            </a:lvl1pPr>
          </a:lstStyle>
          <a:p>
            <a:r>
              <a:rPr lang="de-DE" sz="900" dirty="0"/>
              <a:t>Tabelle 2 „Auswahlmöglichkeiten“ </a:t>
            </a:r>
          </a:p>
        </p:txBody>
      </p:sp>
      <p:sp>
        <p:nvSpPr>
          <p:cNvPr id="18" name="Shape 134">
            <a:extLst>
              <a:ext uri="{FF2B5EF4-FFF2-40B4-BE49-F238E27FC236}">
                <a16:creationId xmlns:a16="http://schemas.microsoft.com/office/drawing/2014/main" id="{1A8C2CE9-82D1-45C6-AE19-43AD1B7CD21B}"/>
              </a:ext>
            </a:extLst>
          </p:cNvPr>
          <p:cNvSpPr/>
          <p:nvPr/>
        </p:nvSpPr>
        <p:spPr>
          <a:xfrm flipH="1">
            <a:off x="5299282" y="4535944"/>
            <a:ext cx="1534135" cy="4277"/>
          </a:xfrm>
          <a:prstGeom prst="line">
            <a:avLst/>
          </a:prstGeom>
          <a:ln w="19050" cap="rnd">
            <a:solidFill>
              <a:srgbClr val="000000"/>
            </a:solidFill>
            <a:tailEnd type="triangle"/>
          </a:ln>
        </p:spPr>
        <p:txBody>
          <a:bodyPr lIns="34289" rIns="34289"/>
          <a:lstStyle/>
          <a:p>
            <a:endParaRPr sz="1350"/>
          </a:p>
        </p:txBody>
      </p:sp>
      <p:sp>
        <p:nvSpPr>
          <p:cNvPr id="19" name="Shape 458">
            <a:extLst>
              <a:ext uri="{FF2B5EF4-FFF2-40B4-BE49-F238E27FC236}">
                <a16:creationId xmlns:a16="http://schemas.microsoft.com/office/drawing/2014/main" id="{7156CF5E-DA1C-4FC3-844C-926CB5A834E7}"/>
              </a:ext>
            </a:extLst>
          </p:cNvPr>
          <p:cNvSpPr/>
          <p:nvPr/>
        </p:nvSpPr>
        <p:spPr>
          <a:xfrm>
            <a:off x="4758463" y="4414263"/>
            <a:ext cx="442802" cy="233048"/>
          </a:xfrm>
          <a:prstGeom prst="rect">
            <a:avLst/>
          </a:prstGeom>
          <a:ln w="28575" cap="rnd">
            <a:solidFill>
              <a:srgbClr val="FFFF00"/>
            </a:solidFill>
          </a:ln>
        </p:spPr>
        <p:txBody>
          <a:bodyPr lIns="34289" rIns="34289" anchor="ctr"/>
          <a:lstStyle/>
          <a:p>
            <a:pPr algn="ctr"/>
            <a:endParaRPr sz="1350" dirty="0"/>
          </a:p>
        </p:txBody>
      </p:sp>
      <p:sp>
        <p:nvSpPr>
          <p:cNvPr id="20" name="Shape 133">
            <a:extLst>
              <a:ext uri="{FF2B5EF4-FFF2-40B4-BE49-F238E27FC236}">
                <a16:creationId xmlns:a16="http://schemas.microsoft.com/office/drawing/2014/main" id="{6FFCF12D-3245-43D1-BBE1-3BAC850557B0}"/>
              </a:ext>
            </a:extLst>
          </p:cNvPr>
          <p:cNvSpPr/>
          <p:nvPr/>
        </p:nvSpPr>
        <p:spPr>
          <a:xfrm>
            <a:off x="6861751" y="5504018"/>
            <a:ext cx="1872669" cy="230832"/>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nchor="ctr">
            <a:spAutoFit/>
          </a:bodyPr>
          <a:lstStyle>
            <a:lvl1pPr>
              <a:spcBef>
                <a:spcPts val="600"/>
              </a:spcBef>
              <a:defRPr sz="1000">
                <a:solidFill>
                  <a:srgbClr val="000000"/>
                </a:solidFill>
              </a:defRPr>
            </a:lvl1pPr>
          </a:lstStyle>
          <a:p>
            <a:r>
              <a:rPr lang="de-DE" sz="900" dirty="0"/>
              <a:t>Tabelle 3 „Auswertung“ </a:t>
            </a:r>
          </a:p>
        </p:txBody>
      </p:sp>
      <p:sp>
        <p:nvSpPr>
          <p:cNvPr id="21" name="Shape 134">
            <a:extLst>
              <a:ext uri="{FF2B5EF4-FFF2-40B4-BE49-F238E27FC236}">
                <a16:creationId xmlns:a16="http://schemas.microsoft.com/office/drawing/2014/main" id="{811FAB66-BCA5-4B6E-8F51-CF7D8C37ED2E}"/>
              </a:ext>
            </a:extLst>
          </p:cNvPr>
          <p:cNvSpPr/>
          <p:nvPr/>
        </p:nvSpPr>
        <p:spPr>
          <a:xfrm flipH="1" flipV="1">
            <a:off x="5757778" y="5619434"/>
            <a:ext cx="1075640" cy="5214"/>
          </a:xfrm>
          <a:prstGeom prst="line">
            <a:avLst/>
          </a:prstGeom>
          <a:ln w="19050" cap="rnd">
            <a:solidFill>
              <a:srgbClr val="000000"/>
            </a:solidFill>
            <a:tailEnd type="triangle"/>
          </a:ln>
        </p:spPr>
        <p:txBody>
          <a:bodyPr lIns="34289" rIns="34289"/>
          <a:lstStyle/>
          <a:p>
            <a:endParaRPr sz="1350"/>
          </a:p>
        </p:txBody>
      </p:sp>
      <p:sp>
        <p:nvSpPr>
          <p:cNvPr id="22" name="Shape 458">
            <a:extLst>
              <a:ext uri="{FF2B5EF4-FFF2-40B4-BE49-F238E27FC236}">
                <a16:creationId xmlns:a16="http://schemas.microsoft.com/office/drawing/2014/main" id="{34C63B44-7176-4A93-A745-CB115DA243F0}"/>
              </a:ext>
            </a:extLst>
          </p:cNvPr>
          <p:cNvSpPr/>
          <p:nvPr/>
        </p:nvSpPr>
        <p:spPr>
          <a:xfrm>
            <a:off x="5210751" y="5495686"/>
            <a:ext cx="442802" cy="233048"/>
          </a:xfrm>
          <a:prstGeom prst="rect">
            <a:avLst/>
          </a:prstGeom>
          <a:ln w="28575" cap="rnd">
            <a:solidFill>
              <a:srgbClr val="FFFF00"/>
            </a:solidFill>
          </a:ln>
        </p:spPr>
        <p:txBody>
          <a:bodyPr lIns="34289" rIns="34289" anchor="ctr"/>
          <a:lstStyle/>
          <a:p>
            <a:pPr algn="ctr"/>
            <a:endParaRPr sz="1350" dirty="0"/>
          </a:p>
        </p:txBody>
      </p:sp>
      <p:sp>
        <p:nvSpPr>
          <p:cNvPr id="23" name="Shape 133">
            <a:extLst>
              <a:ext uri="{FF2B5EF4-FFF2-40B4-BE49-F238E27FC236}">
                <a16:creationId xmlns:a16="http://schemas.microsoft.com/office/drawing/2014/main" id="{06ACF1E7-B2EA-4B39-BDF3-34C9852A11A1}"/>
              </a:ext>
            </a:extLst>
          </p:cNvPr>
          <p:cNvSpPr/>
          <p:nvPr/>
        </p:nvSpPr>
        <p:spPr>
          <a:xfrm>
            <a:off x="6861751" y="6565777"/>
            <a:ext cx="1872669" cy="230832"/>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nchor="ctr">
            <a:spAutoFit/>
          </a:bodyPr>
          <a:lstStyle>
            <a:lvl1pPr>
              <a:spcBef>
                <a:spcPts val="600"/>
              </a:spcBef>
              <a:defRPr sz="1000">
                <a:solidFill>
                  <a:srgbClr val="000000"/>
                </a:solidFill>
              </a:defRPr>
            </a:lvl1pPr>
          </a:lstStyle>
          <a:p>
            <a:r>
              <a:rPr lang="de-DE" sz="900" dirty="0"/>
              <a:t>Tabelle 1 „Anmerkung“ </a:t>
            </a:r>
          </a:p>
        </p:txBody>
      </p:sp>
      <p:sp>
        <p:nvSpPr>
          <p:cNvPr id="24" name="Shape 134">
            <a:extLst>
              <a:ext uri="{FF2B5EF4-FFF2-40B4-BE49-F238E27FC236}">
                <a16:creationId xmlns:a16="http://schemas.microsoft.com/office/drawing/2014/main" id="{E3261477-A6D9-494D-9A41-8988D21C9A4E}"/>
              </a:ext>
            </a:extLst>
          </p:cNvPr>
          <p:cNvSpPr/>
          <p:nvPr/>
        </p:nvSpPr>
        <p:spPr>
          <a:xfrm flipH="1">
            <a:off x="6152914" y="6705576"/>
            <a:ext cx="708837" cy="6929"/>
          </a:xfrm>
          <a:prstGeom prst="line">
            <a:avLst/>
          </a:prstGeom>
          <a:ln w="19050" cap="rnd">
            <a:solidFill>
              <a:srgbClr val="000000"/>
            </a:solidFill>
            <a:tailEnd type="triangle"/>
          </a:ln>
        </p:spPr>
        <p:txBody>
          <a:bodyPr lIns="34289" rIns="34289"/>
          <a:lstStyle/>
          <a:p>
            <a:endParaRPr sz="1350"/>
          </a:p>
        </p:txBody>
      </p:sp>
      <p:sp>
        <p:nvSpPr>
          <p:cNvPr id="25" name="Shape 458">
            <a:extLst>
              <a:ext uri="{FF2B5EF4-FFF2-40B4-BE49-F238E27FC236}">
                <a16:creationId xmlns:a16="http://schemas.microsoft.com/office/drawing/2014/main" id="{4AEFE016-9739-4928-99CC-15E106C37F11}"/>
              </a:ext>
            </a:extLst>
          </p:cNvPr>
          <p:cNvSpPr/>
          <p:nvPr/>
        </p:nvSpPr>
        <p:spPr>
          <a:xfrm>
            <a:off x="5653553" y="6595290"/>
            <a:ext cx="442802" cy="233048"/>
          </a:xfrm>
          <a:prstGeom prst="rect">
            <a:avLst/>
          </a:prstGeom>
          <a:ln w="28575" cap="rnd">
            <a:solidFill>
              <a:srgbClr val="FFFF00"/>
            </a:solidFill>
          </a:ln>
        </p:spPr>
        <p:txBody>
          <a:bodyPr lIns="34289" rIns="34289" anchor="ctr"/>
          <a:lstStyle/>
          <a:p>
            <a:pPr algn="ctr"/>
            <a:endParaRPr sz="1350" dirty="0"/>
          </a:p>
        </p:txBody>
      </p:sp>
    </p:spTree>
    <p:extLst>
      <p:ext uri="{BB962C8B-B14F-4D97-AF65-F5344CB8AC3E}">
        <p14:creationId xmlns:p14="http://schemas.microsoft.com/office/powerpoint/2010/main" val="341048934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50">
            <a:extLst>
              <a:ext uri="{FF2B5EF4-FFF2-40B4-BE49-F238E27FC236}">
                <a16:creationId xmlns:a16="http://schemas.microsoft.com/office/drawing/2014/main" id="{DF5BEF85-42A6-489B-9119-0E4227485025}"/>
              </a:ext>
            </a:extLst>
          </p:cNvPr>
          <p:cNvSpPr>
            <a:spLocks noGrp="1"/>
          </p:cNvSpPr>
          <p:nvPr>
            <p:ph type="title"/>
          </p:nvPr>
        </p:nvSpPr>
        <p:spPr>
          <a:xfrm>
            <a:off x="993058" y="568324"/>
            <a:ext cx="2760388" cy="485775"/>
          </a:xfrm>
          <a:prstGeom prst="rect">
            <a:avLst/>
          </a:prstGeom>
          <a:effectLst/>
        </p:spPr>
        <p:txBody>
          <a:bodyPr>
            <a:normAutofit/>
          </a:bodyPr>
          <a:lstStyle/>
          <a:p>
            <a:pPr algn="l">
              <a:defRPr sz="2000"/>
            </a:pPr>
            <a:r>
              <a:rPr lang="de-DE" sz="1600" dirty="0"/>
              <a:t>3 Vorbereitung des Tools</a:t>
            </a:r>
            <a:endParaRPr sz="1600" dirty="0"/>
          </a:p>
        </p:txBody>
      </p:sp>
      <p:sp>
        <p:nvSpPr>
          <p:cNvPr id="4" name="Shape 48">
            <a:extLst>
              <a:ext uri="{FF2B5EF4-FFF2-40B4-BE49-F238E27FC236}">
                <a16:creationId xmlns:a16="http://schemas.microsoft.com/office/drawing/2014/main" id="{ECBFCD09-245D-4F1A-9DAF-9FE6A0B4BFC6}"/>
              </a:ext>
            </a:extLst>
          </p:cNvPr>
          <p:cNvSpPr/>
          <p:nvPr/>
        </p:nvSpPr>
        <p:spPr>
          <a:xfrm>
            <a:off x="847229" y="1717472"/>
            <a:ext cx="2906217" cy="3600986"/>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spAutoFit/>
          </a:bodyPr>
          <a:lstStyle/>
          <a:p>
            <a:pPr marL="128588" indent="-128588">
              <a:buClr>
                <a:srgbClr val="94C627"/>
              </a:buClr>
              <a:buSzPct val="100000"/>
              <a:buFont typeface="Arial"/>
              <a:buChar char="•"/>
              <a:defRPr sz="1200">
                <a:solidFill>
                  <a:srgbClr val="000000"/>
                </a:solidFill>
              </a:defRPr>
            </a:pPr>
            <a:r>
              <a:rPr lang="de-DE" sz="1100" dirty="0"/>
              <a:t>Um den Aufnahmebogen für ein gewähltes Quartier anzupassen, müssen die Auswahlmöglichkeiten der Straßennamen (STRASSE –siehe Abbildung rechts grün markiert)) im zweiten Tabellenblatt geändert und die Straßennamen des aufzunehmenden Quartiers eingegeben werden. Für die spätere Auswertung muss darauf geachtet werden, dass die Straßennamen keine Umlaute und Sonderzeichen enthalten. </a:t>
            </a:r>
          </a:p>
          <a:p>
            <a:pPr>
              <a:buClr>
                <a:srgbClr val="94C627"/>
              </a:buClr>
              <a:buSzPct val="100000"/>
              <a:defRPr sz="1200">
                <a:solidFill>
                  <a:srgbClr val="000000"/>
                </a:solidFill>
              </a:defRPr>
            </a:pPr>
            <a:endParaRPr lang="de-DE" sz="400" dirty="0"/>
          </a:p>
          <a:p>
            <a:pPr marL="128588" indent="-128588">
              <a:buClr>
                <a:srgbClr val="94C627"/>
              </a:buClr>
              <a:buSzPct val="100000"/>
              <a:buFont typeface="Arial"/>
              <a:buChar char="•"/>
              <a:defRPr sz="1200">
                <a:solidFill>
                  <a:srgbClr val="000000"/>
                </a:solidFill>
              </a:defRPr>
            </a:pPr>
            <a:r>
              <a:rPr lang="de-DE" sz="1100" dirty="0"/>
              <a:t>Neben den Straßennamen können  auch alle weiteren Aus-wahlmöglichkeiten im zweiten Tabellenblatt erweitert oder verändert werden. Ebenso können im ersten Tabellenblatt weitere Kriterien ergänzt werden, sobald der Blattschutz aufgehoben wurde.</a:t>
            </a:r>
          </a:p>
          <a:p>
            <a:pPr marL="128588" indent="-128588">
              <a:buClr>
                <a:srgbClr val="94C627"/>
              </a:buClr>
              <a:buSzPct val="100000"/>
              <a:buFont typeface="Arial"/>
              <a:buChar char="•"/>
              <a:defRPr sz="1200">
                <a:solidFill>
                  <a:srgbClr val="000000"/>
                </a:solidFill>
              </a:defRPr>
            </a:pPr>
            <a:endParaRPr lang="de-DE" sz="400" dirty="0"/>
          </a:p>
        </p:txBody>
      </p:sp>
      <p:sp>
        <p:nvSpPr>
          <p:cNvPr id="6" name="Textfeld 5">
            <a:extLst>
              <a:ext uri="{FF2B5EF4-FFF2-40B4-BE49-F238E27FC236}">
                <a16:creationId xmlns:a16="http://schemas.microsoft.com/office/drawing/2014/main" id="{06AF074B-20F9-442E-96BD-545347B53588}"/>
              </a:ext>
            </a:extLst>
          </p:cNvPr>
          <p:cNvSpPr txBox="1"/>
          <p:nvPr/>
        </p:nvSpPr>
        <p:spPr>
          <a:xfrm>
            <a:off x="9013031" y="6337626"/>
            <a:ext cx="373818" cy="184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ctr">
            <a:spAutoFit/>
          </a:bodyPr>
          <a:lstStyle/>
          <a:p>
            <a:pPr defTabSz="342900"/>
            <a:r>
              <a:rPr lang="de-DE" sz="750" dirty="0">
                <a:solidFill>
                  <a:schemeClr val="bg2">
                    <a:lumMod val="50000"/>
                  </a:schemeClr>
                </a:solidFill>
              </a:rPr>
              <a:t>Seite 5</a:t>
            </a:r>
          </a:p>
        </p:txBody>
      </p:sp>
      <p:sp>
        <p:nvSpPr>
          <p:cNvPr id="5" name="Rechteck 4">
            <a:extLst>
              <a:ext uri="{FF2B5EF4-FFF2-40B4-BE49-F238E27FC236}">
                <a16:creationId xmlns:a16="http://schemas.microsoft.com/office/drawing/2014/main" id="{C43E04BD-0CB2-4966-9769-52D9B5AABF88}"/>
              </a:ext>
            </a:extLst>
          </p:cNvPr>
          <p:cNvSpPr/>
          <p:nvPr/>
        </p:nvSpPr>
        <p:spPr>
          <a:xfrm>
            <a:off x="847229" y="2967473"/>
            <a:ext cx="3040459" cy="261610"/>
          </a:xfrm>
          <a:prstGeom prst="rect">
            <a:avLst/>
          </a:prstGeom>
        </p:spPr>
        <p:txBody>
          <a:bodyPr wrap="square">
            <a:spAutoFit/>
          </a:bodyPr>
          <a:lstStyle/>
          <a:p>
            <a:pPr marL="128588" indent="-128588">
              <a:buClr>
                <a:srgbClr val="94C627"/>
              </a:buClr>
              <a:buSzPct val="100000"/>
              <a:buFont typeface="Arial"/>
              <a:buChar char="•"/>
              <a:defRPr sz="1200">
                <a:solidFill>
                  <a:srgbClr val="000000"/>
                </a:solidFill>
              </a:defRPr>
            </a:pPr>
            <a:endParaRPr lang="de-DE" sz="1100" b="1" dirty="0">
              <a:solidFill>
                <a:srgbClr val="000000"/>
              </a:solidFill>
            </a:endParaRPr>
          </a:p>
        </p:txBody>
      </p:sp>
      <p:grpSp>
        <p:nvGrpSpPr>
          <p:cNvPr id="3" name="Gruppieren 2">
            <a:extLst>
              <a:ext uri="{FF2B5EF4-FFF2-40B4-BE49-F238E27FC236}">
                <a16:creationId xmlns:a16="http://schemas.microsoft.com/office/drawing/2014/main" id="{F8271A14-5CDC-496C-8101-3534B627DA45}"/>
              </a:ext>
            </a:extLst>
          </p:cNvPr>
          <p:cNvGrpSpPr/>
          <p:nvPr/>
        </p:nvGrpSpPr>
        <p:grpSpPr>
          <a:xfrm>
            <a:off x="4139938" y="1717472"/>
            <a:ext cx="4873093" cy="3546933"/>
            <a:chOff x="71438" y="1562100"/>
            <a:chExt cx="5129828" cy="3733800"/>
          </a:xfrm>
        </p:grpSpPr>
        <p:pic>
          <p:nvPicPr>
            <p:cNvPr id="2" name="Grafik 1">
              <a:extLst>
                <a:ext uri="{FF2B5EF4-FFF2-40B4-BE49-F238E27FC236}">
                  <a16:creationId xmlns:a16="http://schemas.microsoft.com/office/drawing/2014/main" id="{76B8A02D-8343-4A15-8B15-439E83561B67}"/>
                </a:ext>
              </a:extLst>
            </p:cNvPr>
            <p:cNvPicPr>
              <a:picLocks noChangeAspect="1"/>
            </p:cNvPicPr>
            <p:nvPr/>
          </p:nvPicPr>
          <p:blipFill rotWithShape="1">
            <a:blip r:embed="rId2"/>
            <a:srcRect r="47457"/>
            <a:stretch/>
          </p:blipFill>
          <p:spPr>
            <a:xfrm>
              <a:off x="71438" y="1562100"/>
              <a:ext cx="5129828" cy="3733800"/>
            </a:xfrm>
            <a:prstGeom prst="rect">
              <a:avLst/>
            </a:prstGeom>
          </p:spPr>
        </p:pic>
        <p:sp>
          <p:nvSpPr>
            <p:cNvPr id="7" name="Shape 458">
              <a:extLst>
                <a:ext uri="{FF2B5EF4-FFF2-40B4-BE49-F238E27FC236}">
                  <a16:creationId xmlns:a16="http://schemas.microsoft.com/office/drawing/2014/main" id="{E3B091A1-3E0D-47F4-800A-F0036BA3F55D}"/>
                </a:ext>
              </a:extLst>
            </p:cNvPr>
            <p:cNvSpPr/>
            <p:nvPr/>
          </p:nvSpPr>
          <p:spPr>
            <a:xfrm>
              <a:off x="847229" y="2260422"/>
              <a:ext cx="2190939" cy="2685204"/>
            </a:xfrm>
            <a:prstGeom prst="rect">
              <a:avLst/>
            </a:prstGeom>
            <a:ln w="28575" cap="rnd">
              <a:solidFill>
                <a:srgbClr val="94C627"/>
              </a:solidFill>
            </a:ln>
          </p:spPr>
          <p:txBody>
            <a:bodyPr lIns="34289" rIns="34289" anchor="ctr"/>
            <a:lstStyle/>
            <a:p>
              <a:pPr algn="ctr"/>
              <a:endParaRPr sz="1350"/>
            </a:p>
          </p:txBody>
        </p:sp>
        <p:sp>
          <p:nvSpPr>
            <p:cNvPr id="9" name="Shape 458">
              <a:extLst>
                <a:ext uri="{FF2B5EF4-FFF2-40B4-BE49-F238E27FC236}">
                  <a16:creationId xmlns:a16="http://schemas.microsoft.com/office/drawing/2014/main" id="{28169229-F0B9-4D38-899A-7278D54C1D69}"/>
                </a:ext>
              </a:extLst>
            </p:cNvPr>
            <p:cNvSpPr/>
            <p:nvPr/>
          </p:nvSpPr>
          <p:spPr>
            <a:xfrm>
              <a:off x="1623022" y="4945626"/>
              <a:ext cx="913702" cy="350274"/>
            </a:xfrm>
            <a:prstGeom prst="rect">
              <a:avLst/>
            </a:prstGeom>
            <a:ln w="28575" cap="rnd">
              <a:solidFill>
                <a:srgbClr val="FFFF00"/>
              </a:solidFill>
            </a:ln>
          </p:spPr>
          <p:txBody>
            <a:bodyPr lIns="34289" rIns="34289" anchor="ctr"/>
            <a:lstStyle/>
            <a:p>
              <a:pPr algn="ctr"/>
              <a:endParaRPr sz="1350" dirty="0"/>
            </a:p>
          </p:txBody>
        </p:sp>
      </p:grpSp>
    </p:spTree>
    <p:extLst>
      <p:ext uri="{BB962C8B-B14F-4D97-AF65-F5344CB8AC3E}">
        <p14:creationId xmlns:p14="http://schemas.microsoft.com/office/powerpoint/2010/main" val="238696718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50">
            <a:extLst>
              <a:ext uri="{FF2B5EF4-FFF2-40B4-BE49-F238E27FC236}">
                <a16:creationId xmlns:a16="http://schemas.microsoft.com/office/drawing/2014/main" id="{DF5BEF85-42A6-489B-9119-0E4227485025}"/>
              </a:ext>
            </a:extLst>
          </p:cNvPr>
          <p:cNvSpPr>
            <a:spLocks noGrp="1"/>
          </p:cNvSpPr>
          <p:nvPr>
            <p:ph type="title"/>
          </p:nvPr>
        </p:nvSpPr>
        <p:spPr>
          <a:xfrm>
            <a:off x="1002890" y="568324"/>
            <a:ext cx="2750556" cy="485775"/>
          </a:xfrm>
          <a:prstGeom prst="rect">
            <a:avLst/>
          </a:prstGeom>
          <a:effectLst/>
        </p:spPr>
        <p:txBody>
          <a:bodyPr>
            <a:normAutofit/>
          </a:bodyPr>
          <a:lstStyle/>
          <a:p>
            <a:pPr algn="l">
              <a:defRPr sz="2000"/>
            </a:pPr>
            <a:r>
              <a:rPr lang="de-DE" sz="1600" dirty="0"/>
              <a:t>4 Vorbereitung-optional</a:t>
            </a:r>
            <a:endParaRPr sz="1600" dirty="0"/>
          </a:p>
        </p:txBody>
      </p:sp>
      <p:sp>
        <p:nvSpPr>
          <p:cNvPr id="4" name="Shape 48">
            <a:extLst>
              <a:ext uri="{FF2B5EF4-FFF2-40B4-BE49-F238E27FC236}">
                <a16:creationId xmlns:a16="http://schemas.microsoft.com/office/drawing/2014/main" id="{ECBFCD09-245D-4F1A-9DAF-9FE6A0B4BFC6}"/>
              </a:ext>
            </a:extLst>
          </p:cNvPr>
          <p:cNvSpPr/>
          <p:nvPr/>
        </p:nvSpPr>
        <p:spPr>
          <a:xfrm>
            <a:off x="846112" y="1565379"/>
            <a:ext cx="2907334" cy="5524589"/>
          </a:xfrm>
          <a:prstGeom prst="rect">
            <a:avLst/>
          </a:prstGeom>
          <a:ln w="12700">
            <a:miter lim="400000"/>
          </a:ln>
          <a:extLst>
            <a:ext uri="{C572A759-6A51-4108-AA02-DFA0A04FC94B}">
              <ma14:wrappingTextBoxFlag xmlns:ma14="http://schemas.microsoft.com/office/mac/drawingml/2011/main" xmlns="" val="1"/>
            </a:ext>
          </a:extLst>
        </p:spPr>
        <p:txBody>
          <a:bodyPr wrap="square" lIns="34289" rIns="34289">
            <a:spAutoFit/>
          </a:bodyPr>
          <a:lstStyle/>
          <a:p>
            <a:pPr lvl="1">
              <a:buClr>
                <a:srgbClr val="94C627"/>
              </a:buClr>
              <a:buSzPct val="100000"/>
              <a:defRPr sz="1200">
                <a:solidFill>
                  <a:srgbClr val="000000"/>
                </a:solidFill>
              </a:defRPr>
            </a:pPr>
            <a:r>
              <a:rPr lang="de-DE" sz="1100" dirty="0">
                <a:solidFill>
                  <a:srgbClr val="000000"/>
                </a:solidFill>
              </a:rPr>
              <a:t>Eine Möglichkeit, um die Aufnahmezeit im Quartier zu reduzieren, ist der Abgleich mit bestehenden Fotoaufnahmen des Gebietes (z.B. Google </a:t>
            </a:r>
            <a:r>
              <a:rPr lang="de-DE" sz="1100" dirty="0" err="1">
                <a:solidFill>
                  <a:srgbClr val="000000"/>
                </a:solidFill>
              </a:rPr>
              <a:t>StreetView</a:t>
            </a:r>
            <a:r>
              <a:rPr lang="de-DE" sz="1100" dirty="0">
                <a:solidFill>
                  <a:srgbClr val="000000"/>
                </a:solidFill>
              </a:rPr>
              <a:t>). So können bereits vor der Begehung einige der benötigten Daten eingegeben werden.</a:t>
            </a:r>
          </a:p>
          <a:p>
            <a:pPr lvl="1">
              <a:buClr>
                <a:srgbClr val="94C627"/>
              </a:buClr>
              <a:buSzPct val="100000"/>
              <a:defRPr sz="1200">
                <a:solidFill>
                  <a:srgbClr val="000000"/>
                </a:solidFill>
              </a:defRPr>
            </a:pPr>
            <a:endParaRPr lang="de-DE" sz="1100" dirty="0">
              <a:solidFill>
                <a:srgbClr val="000000"/>
              </a:solidFill>
            </a:endParaRPr>
          </a:p>
          <a:p>
            <a:pPr lvl="1">
              <a:buClr>
                <a:srgbClr val="94C627"/>
              </a:buClr>
              <a:buSzPct val="100000"/>
              <a:defRPr sz="1200">
                <a:solidFill>
                  <a:srgbClr val="000000"/>
                </a:solidFill>
              </a:defRPr>
            </a:pPr>
            <a:r>
              <a:rPr lang="de-DE" sz="1100" dirty="0">
                <a:solidFill>
                  <a:srgbClr val="000000"/>
                </a:solidFill>
              </a:rPr>
              <a:t>Dafür hat sich folgendes Vorgehen als praktikabel erwiesen:</a:t>
            </a:r>
          </a:p>
          <a:p>
            <a:pPr lvl="1">
              <a:buClr>
                <a:srgbClr val="94C627"/>
              </a:buClr>
              <a:buSzPct val="100000"/>
              <a:defRPr sz="1200">
                <a:solidFill>
                  <a:srgbClr val="000000"/>
                </a:solidFill>
              </a:defRPr>
            </a:pPr>
            <a:endParaRPr lang="de-DE" sz="400" dirty="0"/>
          </a:p>
          <a:p>
            <a:pPr marL="171450" lvl="1" indent="-171450">
              <a:buClr>
                <a:srgbClr val="94C627"/>
              </a:buClr>
              <a:buSzPct val="100000"/>
              <a:buFont typeface="Arial" panose="020B0604020202020204" pitchFamily="34" charset="0"/>
              <a:buChar char="•"/>
              <a:defRPr sz="1200">
                <a:solidFill>
                  <a:srgbClr val="000000"/>
                </a:solidFill>
              </a:defRPr>
            </a:pPr>
            <a:r>
              <a:rPr lang="de-DE" sz="1100" dirty="0"/>
              <a:t>Es wird für jedes zu erhebende Gebäude im Quartier bereits eine eigenständige Excel-Tabelle angelegt, die mit der Adresse als Name abgespeichert wird (dies ist durch die programmierte Speicherfunktion automatisiert-  siehe Seite 7).</a:t>
            </a:r>
          </a:p>
          <a:p>
            <a:pPr marL="116550" lvl="1">
              <a:buClr>
                <a:srgbClr val="94C627"/>
              </a:buClr>
              <a:buSzPct val="100000"/>
              <a:defRPr sz="1200">
                <a:solidFill>
                  <a:srgbClr val="000000"/>
                </a:solidFill>
              </a:defRPr>
            </a:pPr>
            <a:endParaRPr lang="de-DE" sz="400" dirty="0">
              <a:solidFill>
                <a:srgbClr val="000000"/>
              </a:solidFill>
            </a:endParaRPr>
          </a:p>
          <a:p>
            <a:pPr marL="171450" lvl="1" indent="-171450">
              <a:buClr>
                <a:srgbClr val="94C627"/>
              </a:buClr>
              <a:buSzPct val="100000"/>
              <a:buFont typeface="Arial" panose="020B0604020202020204" pitchFamily="34" charset="0"/>
              <a:buChar char="•"/>
              <a:defRPr sz="1200">
                <a:solidFill>
                  <a:srgbClr val="000000"/>
                </a:solidFill>
              </a:defRPr>
            </a:pPr>
            <a:r>
              <a:rPr lang="de-DE" sz="1100" dirty="0"/>
              <a:t>Für die Bestimmung des Baualters, sowie des Denkmalschutzes sollten im Vorfeld verlässliche Quellen organisiert werden (Amtliches Liegenschafts-</a:t>
            </a:r>
            <a:r>
              <a:rPr lang="de-DE" sz="1100" dirty="0" err="1"/>
              <a:t>katasterinformationssystem</a:t>
            </a:r>
            <a:r>
              <a:rPr lang="de-DE" sz="1100" dirty="0"/>
              <a:t> - ALKIS, Denkmal-schutzliste, etc.).</a:t>
            </a:r>
          </a:p>
          <a:p>
            <a:pPr lvl="1">
              <a:buClr>
                <a:srgbClr val="94C627"/>
              </a:buClr>
              <a:buSzPct val="100000"/>
              <a:defRPr sz="1200">
                <a:solidFill>
                  <a:srgbClr val="000000"/>
                </a:solidFill>
              </a:defRPr>
            </a:pPr>
            <a:endParaRPr lang="de-DE" sz="400" dirty="0"/>
          </a:p>
          <a:p>
            <a:pPr marL="171450" lvl="1" indent="-171450">
              <a:buClr>
                <a:srgbClr val="94C627"/>
              </a:buClr>
              <a:buSzPct val="100000"/>
              <a:buFont typeface="Arial" panose="020B0604020202020204" pitchFamily="34" charset="0"/>
              <a:buChar char="•"/>
              <a:defRPr sz="1200">
                <a:solidFill>
                  <a:srgbClr val="000000"/>
                </a:solidFill>
              </a:defRPr>
            </a:pPr>
            <a:r>
              <a:rPr lang="de-DE" sz="1100" dirty="0">
                <a:solidFill>
                  <a:srgbClr val="000000"/>
                </a:solidFill>
              </a:rPr>
              <a:t>Achtung: Wenn die Aufnahmen nicht aktuell sind, kann es zu erheblichen Abweichungen kommen! In jedem Falle müssen alle im Vorfeld gemachten Annahmen im Feld </a:t>
            </a:r>
            <a:r>
              <a:rPr lang="de-DE" sz="1100" dirty="0" err="1">
                <a:solidFill>
                  <a:srgbClr val="000000"/>
                </a:solidFill>
              </a:rPr>
              <a:t>kon-trolliert</a:t>
            </a:r>
            <a:r>
              <a:rPr lang="de-DE" sz="1100" dirty="0">
                <a:solidFill>
                  <a:srgbClr val="000000"/>
                </a:solidFill>
              </a:rPr>
              <a:t> werden.</a:t>
            </a:r>
          </a:p>
          <a:p>
            <a:pPr marL="171450" lvl="1" indent="-171450" algn="just">
              <a:buClr>
                <a:srgbClr val="94C627"/>
              </a:buClr>
              <a:buSzPct val="100000"/>
              <a:buFont typeface="Arial" panose="020B0604020202020204" pitchFamily="34" charset="0"/>
              <a:buChar char="•"/>
              <a:defRPr sz="1200">
                <a:solidFill>
                  <a:srgbClr val="000000"/>
                </a:solidFill>
              </a:defRPr>
            </a:pPr>
            <a:endParaRPr lang="de-DE" sz="1100" dirty="0"/>
          </a:p>
          <a:p>
            <a:pPr marL="171450" lvl="1" indent="-171450" algn="just">
              <a:buClr>
                <a:srgbClr val="94C627"/>
              </a:buClr>
              <a:buSzPct val="100000"/>
              <a:buFont typeface="Arial" panose="020B0604020202020204" pitchFamily="34" charset="0"/>
              <a:buChar char="•"/>
              <a:defRPr sz="1200">
                <a:solidFill>
                  <a:srgbClr val="000000"/>
                </a:solidFill>
              </a:defRPr>
            </a:pPr>
            <a:endParaRPr lang="de-DE" sz="1100" dirty="0">
              <a:solidFill>
                <a:srgbClr val="000000"/>
              </a:solidFill>
            </a:endParaRPr>
          </a:p>
        </p:txBody>
      </p:sp>
      <p:pic>
        <p:nvPicPr>
          <p:cNvPr id="2" name="Grafik 1">
            <a:extLst>
              <a:ext uri="{FF2B5EF4-FFF2-40B4-BE49-F238E27FC236}">
                <a16:creationId xmlns:a16="http://schemas.microsoft.com/office/drawing/2014/main" id="{CB3E02A8-5D22-4C58-85D5-147B62234E02}"/>
              </a:ext>
            </a:extLst>
          </p:cNvPr>
          <p:cNvPicPr>
            <a:picLocks noChangeAspect="1"/>
          </p:cNvPicPr>
          <p:nvPr/>
        </p:nvPicPr>
        <p:blipFill>
          <a:blip r:embed="rId2"/>
          <a:stretch>
            <a:fillRect/>
          </a:stretch>
        </p:blipFill>
        <p:spPr>
          <a:xfrm>
            <a:off x="4063190" y="1565379"/>
            <a:ext cx="4949841" cy="3340001"/>
          </a:xfrm>
          <a:prstGeom prst="rect">
            <a:avLst/>
          </a:prstGeom>
        </p:spPr>
      </p:pic>
      <p:sp>
        <p:nvSpPr>
          <p:cNvPr id="6" name="Textfeld 5">
            <a:extLst>
              <a:ext uri="{FF2B5EF4-FFF2-40B4-BE49-F238E27FC236}">
                <a16:creationId xmlns:a16="http://schemas.microsoft.com/office/drawing/2014/main" id="{0744FC6C-DDFD-4E29-9E52-F702C047683E}"/>
              </a:ext>
            </a:extLst>
          </p:cNvPr>
          <p:cNvSpPr txBox="1"/>
          <p:nvPr/>
        </p:nvSpPr>
        <p:spPr>
          <a:xfrm>
            <a:off x="9013031" y="6337626"/>
            <a:ext cx="373818" cy="184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ctr">
            <a:spAutoFit/>
          </a:bodyPr>
          <a:lstStyle/>
          <a:p>
            <a:pPr defTabSz="342900"/>
            <a:r>
              <a:rPr lang="de-DE" sz="750" dirty="0">
                <a:solidFill>
                  <a:schemeClr val="bg2">
                    <a:lumMod val="50000"/>
                  </a:schemeClr>
                </a:solidFill>
              </a:rPr>
              <a:t>Seite 6</a:t>
            </a:r>
          </a:p>
        </p:txBody>
      </p:sp>
    </p:spTree>
    <p:extLst>
      <p:ext uri="{BB962C8B-B14F-4D97-AF65-F5344CB8AC3E}">
        <p14:creationId xmlns:p14="http://schemas.microsoft.com/office/powerpoint/2010/main" val="300006844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a:spLocks noGrp="1"/>
          </p:cNvSpPr>
          <p:nvPr>
            <p:ph type="title"/>
          </p:nvPr>
        </p:nvSpPr>
        <p:spPr>
          <a:prstGeom prst="rect">
            <a:avLst/>
          </a:prstGeom>
          <a:effectLst/>
        </p:spPr>
        <p:txBody>
          <a:bodyPr>
            <a:normAutofit/>
          </a:bodyPr>
          <a:lstStyle/>
          <a:p>
            <a:pPr algn="ctr">
              <a:defRPr sz="2000"/>
            </a:pPr>
            <a:r>
              <a:rPr lang="de-DE" dirty="0"/>
              <a:t>5   Datenaufnahme</a:t>
            </a:r>
            <a:endParaRPr dirty="0"/>
          </a:p>
        </p:txBody>
      </p:sp>
      <p:sp>
        <p:nvSpPr>
          <p:cNvPr id="52" name="Shape 52"/>
          <p:cNvSpPr/>
          <p:nvPr/>
        </p:nvSpPr>
        <p:spPr>
          <a:xfrm>
            <a:off x="4021931" y="446089"/>
            <a:ext cx="4991100" cy="5570756"/>
          </a:xfrm>
          <a:prstGeom prst="rect">
            <a:avLst/>
          </a:prstGeom>
          <a:ln w="12700">
            <a:miter lim="400000"/>
          </a:ln>
          <a:extLst>
            <a:ext uri="{C572A759-6A51-4108-AA02-DFA0A04FC94B}">
              <ma14:wrappingTextBoxFlag xmlns:ma14="http://schemas.microsoft.com/office/mac/drawingml/2011/main" xmlns="" val="1"/>
            </a:ext>
          </a:extLst>
        </p:spPr>
        <p:txBody>
          <a:bodyPr lIns="34289" rIns="34289">
            <a:spAutoFit/>
          </a:bodyPr>
          <a:lstStyle/>
          <a:p>
            <a:pPr marL="128588" indent="-128588">
              <a:buClr>
                <a:srgbClr val="94C627"/>
              </a:buClr>
              <a:buSzPct val="100000"/>
              <a:buFont typeface="Arial"/>
              <a:buChar char="•"/>
              <a:defRPr sz="1200">
                <a:solidFill>
                  <a:srgbClr val="000000"/>
                </a:solidFill>
              </a:defRPr>
            </a:pPr>
            <a:r>
              <a:rPr lang="de-DE" sz="1100" dirty="0">
                <a:solidFill>
                  <a:srgbClr val="000000"/>
                </a:solidFill>
              </a:rPr>
              <a:t>Bei der Aufnahme der Gebäude gibt es einige wichtige Grundsätze:</a:t>
            </a:r>
          </a:p>
          <a:p>
            <a:pPr marL="128588" indent="-128588">
              <a:buClr>
                <a:srgbClr val="94C627"/>
              </a:buClr>
              <a:buSzPct val="100000"/>
              <a:buFont typeface="Arial"/>
              <a:buChar char="•"/>
              <a:defRPr sz="1200">
                <a:solidFill>
                  <a:srgbClr val="000000"/>
                </a:solidFill>
              </a:defRPr>
            </a:pPr>
            <a:endParaRPr lang="de-DE" sz="400" dirty="0">
              <a:solidFill>
                <a:srgbClr val="000000"/>
              </a:solidFill>
            </a:endParaRPr>
          </a:p>
          <a:p>
            <a:pPr marL="288000" lvl="1" indent="-171450">
              <a:buClr>
                <a:srgbClr val="94C627"/>
              </a:buClr>
              <a:buSzPct val="100000"/>
              <a:buFont typeface="Symbol" panose="05050102010706020507" pitchFamily="18" charset="2"/>
              <a:buChar char="-"/>
              <a:defRPr sz="1200">
                <a:solidFill>
                  <a:srgbClr val="000000"/>
                </a:solidFill>
              </a:defRPr>
            </a:pPr>
            <a:r>
              <a:rPr lang="de-DE" sz="1100" dirty="0">
                <a:solidFill>
                  <a:srgbClr val="000000"/>
                </a:solidFill>
              </a:rPr>
              <a:t>Nur aufnehmen, was man sieht.</a:t>
            </a:r>
          </a:p>
          <a:p>
            <a:pPr marL="288000" lvl="1" indent="-171450">
              <a:buClr>
                <a:srgbClr val="94C627"/>
              </a:buClr>
              <a:buSzPct val="100000"/>
              <a:buFont typeface="Symbol" panose="05050102010706020507" pitchFamily="18" charset="2"/>
              <a:buChar char="-"/>
              <a:defRPr sz="1200">
                <a:solidFill>
                  <a:srgbClr val="000000"/>
                </a:solidFill>
              </a:defRPr>
            </a:pPr>
            <a:r>
              <a:rPr lang="de-DE" sz="1100" dirty="0">
                <a:solidFill>
                  <a:srgbClr val="000000"/>
                </a:solidFill>
              </a:rPr>
              <a:t>Unbekanntes als unbekannt markieren.</a:t>
            </a:r>
          </a:p>
          <a:p>
            <a:pPr marL="288000" lvl="1" indent="-171450">
              <a:buClr>
                <a:srgbClr val="94C627"/>
              </a:buClr>
              <a:buSzPct val="100000"/>
              <a:buFont typeface="Symbol" panose="05050102010706020507" pitchFamily="18" charset="2"/>
              <a:buChar char="-"/>
              <a:defRPr sz="1200">
                <a:solidFill>
                  <a:srgbClr val="000000"/>
                </a:solidFill>
              </a:defRPr>
            </a:pPr>
            <a:r>
              <a:rPr lang="de-DE" sz="1100" dirty="0">
                <a:solidFill>
                  <a:srgbClr val="000000"/>
                </a:solidFill>
              </a:rPr>
              <a:t>Keine Vermutungen anstellen.</a:t>
            </a:r>
          </a:p>
          <a:p>
            <a:pPr marL="288000" lvl="1" indent="-171450">
              <a:buClr>
                <a:srgbClr val="94C627"/>
              </a:buClr>
              <a:buSzPct val="100000"/>
              <a:buFont typeface="Symbol" panose="05050102010706020507" pitchFamily="18" charset="2"/>
              <a:buChar char="-"/>
              <a:defRPr sz="1200">
                <a:solidFill>
                  <a:srgbClr val="000000"/>
                </a:solidFill>
              </a:defRPr>
            </a:pPr>
            <a:r>
              <a:rPr lang="de-DE" sz="1100" dirty="0">
                <a:solidFill>
                  <a:srgbClr val="000000"/>
                </a:solidFill>
              </a:rPr>
              <a:t>Alle notwendigen Kästchen ausfüllen.</a:t>
            </a:r>
          </a:p>
          <a:p>
            <a:pPr marL="288000" lvl="1" indent="-171450">
              <a:buClr>
                <a:srgbClr val="94C627"/>
              </a:buClr>
              <a:buSzPct val="100000"/>
              <a:buFont typeface="Symbol" panose="05050102010706020507" pitchFamily="18" charset="2"/>
              <a:buChar char="-"/>
              <a:defRPr sz="1200">
                <a:solidFill>
                  <a:srgbClr val="000000"/>
                </a:solidFill>
              </a:defRPr>
            </a:pPr>
            <a:r>
              <a:rPr lang="de-DE" sz="1100" dirty="0">
                <a:solidFill>
                  <a:srgbClr val="000000"/>
                </a:solidFill>
              </a:rPr>
              <a:t>Alle Drop-Down-Menüs vorzugsweise mit den Vorgaben ausfüllen.</a:t>
            </a:r>
          </a:p>
          <a:p>
            <a:pPr marL="288000" lvl="1" indent="-171450">
              <a:buClr>
                <a:srgbClr val="94C627"/>
              </a:buClr>
              <a:buSzPct val="100000"/>
              <a:buFont typeface="Symbol" panose="05050102010706020507" pitchFamily="18" charset="2"/>
              <a:buChar char="-"/>
              <a:defRPr sz="1200">
                <a:solidFill>
                  <a:srgbClr val="000000"/>
                </a:solidFill>
              </a:defRPr>
            </a:pPr>
            <a:r>
              <a:rPr lang="de-DE" sz="1100" dirty="0">
                <a:solidFill>
                  <a:srgbClr val="000000"/>
                </a:solidFill>
              </a:rPr>
              <a:t>Anmerkungen nur bei Sonderfällen ergänzen, möglichst ohne Anmerkungen auskommen.</a:t>
            </a:r>
          </a:p>
          <a:p>
            <a:pPr marL="288000" lvl="1" indent="-171450">
              <a:buClr>
                <a:srgbClr val="94C627"/>
              </a:buClr>
              <a:buSzPct val="100000"/>
              <a:buFont typeface="Symbol" panose="05050102010706020507" pitchFamily="18" charset="2"/>
              <a:buChar char="-"/>
              <a:defRPr sz="1200">
                <a:solidFill>
                  <a:srgbClr val="000000"/>
                </a:solidFill>
              </a:defRPr>
            </a:pPr>
            <a:r>
              <a:rPr lang="de-DE" sz="1100" dirty="0">
                <a:solidFill>
                  <a:srgbClr val="000000"/>
                </a:solidFill>
              </a:rPr>
              <a:t>Nicht allein in eine fremde Wohnung / Gebäude gehen.</a:t>
            </a:r>
          </a:p>
          <a:p>
            <a:pPr marL="288000" lvl="1" indent="-171450">
              <a:buClr>
                <a:srgbClr val="94C627"/>
              </a:buClr>
              <a:buSzPct val="100000"/>
              <a:buFont typeface="Symbol" panose="05050102010706020507" pitchFamily="18" charset="2"/>
              <a:buChar char="-"/>
              <a:defRPr sz="1200">
                <a:solidFill>
                  <a:srgbClr val="000000"/>
                </a:solidFill>
              </a:defRPr>
            </a:pPr>
            <a:r>
              <a:rPr lang="de-DE" sz="1100" dirty="0">
                <a:solidFill>
                  <a:srgbClr val="000000"/>
                </a:solidFill>
              </a:rPr>
              <a:t>Nicht unbefugt private Grundstücke betreten.</a:t>
            </a:r>
          </a:p>
          <a:p>
            <a:pPr marL="288000" lvl="1" indent="-171450">
              <a:buClr>
                <a:srgbClr val="94C627"/>
              </a:buClr>
              <a:buSzPct val="100000"/>
              <a:buFont typeface="Symbol" panose="05050102010706020507" pitchFamily="18" charset="2"/>
              <a:buChar char="-"/>
              <a:defRPr sz="1200">
                <a:solidFill>
                  <a:srgbClr val="000000"/>
                </a:solidFill>
              </a:defRPr>
            </a:pPr>
            <a:r>
              <a:rPr lang="de-DE" sz="1100" dirty="0">
                <a:solidFill>
                  <a:srgbClr val="000000"/>
                </a:solidFill>
              </a:rPr>
              <a:t>Falls sich die Möglichkeit bietet, weitere Informationen direkt  bei Bewohnern zu erfragen: Freundlich auftreten und sensibel fragen.</a:t>
            </a:r>
          </a:p>
          <a:p>
            <a:pPr marL="288000" lvl="1" indent="-171450">
              <a:buClr>
                <a:srgbClr val="94C627"/>
              </a:buClr>
              <a:buSzPct val="100000"/>
              <a:buFont typeface="Symbol" panose="05050102010706020507" pitchFamily="18" charset="2"/>
              <a:buChar char="-"/>
              <a:defRPr sz="1200">
                <a:solidFill>
                  <a:srgbClr val="000000"/>
                </a:solidFill>
              </a:defRPr>
            </a:pPr>
            <a:r>
              <a:rPr lang="de-DE" sz="1100" dirty="0">
                <a:solidFill>
                  <a:srgbClr val="000000"/>
                </a:solidFill>
              </a:rPr>
              <a:t>Bestenfalls werden die Quartiersanwohner vor der Begehung über die Aufnahme informiert.</a:t>
            </a:r>
          </a:p>
          <a:p>
            <a:pPr marL="288000" lvl="1" indent="-171450">
              <a:buClr>
                <a:srgbClr val="94C627"/>
              </a:buClr>
              <a:buSzPct val="100000"/>
              <a:buFont typeface="Symbol" panose="05050102010706020507" pitchFamily="18" charset="2"/>
              <a:buChar char="-"/>
              <a:defRPr sz="1200">
                <a:solidFill>
                  <a:srgbClr val="000000"/>
                </a:solidFill>
              </a:defRPr>
            </a:pPr>
            <a:endParaRPr lang="de-DE" sz="1100" dirty="0">
              <a:solidFill>
                <a:srgbClr val="000000"/>
              </a:solidFill>
            </a:endParaRPr>
          </a:p>
          <a:p>
            <a:pPr>
              <a:buClr>
                <a:srgbClr val="94C627"/>
              </a:buClr>
              <a:buSzPct val="100000"/>
              <a:defRPr sz="1200">
                <a:solidFill>
                  <a:srgbClr val="000000"/>
                </a:solidFill>
              </a:defRPr>
            </a:pPr>
            <a:endParaRPr lang="de-DE" sz="1100" dirty="0">
              <a:solidFill>
                <a:srgbClr val="000000"/>
              </a:solidFill>
            </a:endParaRPr>
          </a:p>
          <a:p>
            <a:pPr marL="128588" indent="-128588">
              <a:buClr>
                <a:srgbClr val="94C627"/>
              </a:buClr>
              <a:buSzPct val="100000"/>
              <a:buFont typeface="Arial"/>
              <a:buChar char="•"/>
              <a:defRPr sz="1200">
                <a:solidFill>
                  <a:srgbClr val="000000"/>
                </a:solidFill>
              </a:defRPr>
            </a:pPr>
            <a:r>
              <a:rPr lang="de-DE" sz="1100" dirty="0">
                <a:solidFill>
                  <a:srgbClr val="000000"/>
                </a:solidFill>
              </a:rPr>
              <a:t>Zur Datenaufnahme mitzunehmen:</a:t>
            </a:r>
          </a:p>
          <a:p>
            <a:pPr marL="128588" indent="-128588">
              <a:buClr>
                <a:srgbClr val="94C627"/>
              </a:buClr>
              <a:buSzPct val="100000"/>
              <a:buFont typeface="Arial"/>
              <a:buChar char="•"/>
              <a:defRPr sz="1200">
                <a:solidFill>
                  <a:srgbClr val="000000"/>
                </a:solidFill>
              </a:defRPr>
            </a:pPr>
            <a:endParaRPr lang="de-DE" sz="400" dirty="0">
              <a:solidFill>
                <a:srgbClr val="000000"/>
              </a:solidFill>
            </a:endParaRPr>
          </a:p>
          <a:p>
            <a:pPr marL="288000" lvl="1" indent="-171450">
              <a:buClr>
                <a:srgbClr val="94C627"/>
              </a:buClr>
              <a:buSzPct val="100000"/>
              <a:buFont typeface="Symbol" panose="05050102010706020507" pitchFamily="18" charset="2"/>
              <a:buChar char="-"/>
              <a:defRPr sz="1200">
                <a:solidFill>
                  <a:srgbClr val="000000"/>
                </a:solidFill>
              </a:defRPr>
            </a:pPr>
            <a:r>
              <a:rPr lang="de-DE" sz="1100" dirty="0">
                <a:solidFill>
                  <a:srgbClr val="000000"/>
                </a:solidFill>
              </a:rPr>
              <a:t>Unterlagen, um sich auszuweisen (z. B. Ausweis, Anschreiben zum Projekt), falls Nachfrage durch die Bewohner erfolgt</a:t>
            </a:r>
          </a:p>
          <a:p>
            <a:pPr marL="288000" lvl="1" indent="-171450">
              <a:buClr>
                <a:srgbClr val="94C627"/>
              </a:buClr>
              <a:buSzPct val="100000"/>
              <a:buFont typeface="Symbol" panose="05050102010706020507" pitchFamily="18" charset="2"/>
              <a:buChar char="-"/>
              <a:defRPr sz="1200">
                <a:solidFill>
                  <a:srgbClr val="000000"/>
                </a:solidFill>
              </a:defRPr>
            </a:pPr>
            <a:r>
              <a:rPr lang="de-DE" sz="1100" dirty="0">
                <a:solidFill>
                  <a:srgbClr val="000000"/>
                </a:solidFill>
              </a:rPr>
              <a:t>Handbuch</a:t>
            </a:r>
          </a:p>
          <a:p>
            <a:pPr marL="288000" lvl="1" indent="-171450">
              <a:buClr>
                <a:srgbClr val="94C627"/>
              </a:buClr>
              <a:buSzPct val="100000"/>
              <a:buFont typeface="Symbol" panose="05050102010706020507" pitchFamily="18" charset="2"/>
              <a:buChar char="-"/>
              <a:defRPr sz="1200">
                <a:solidFill>
                  <a:srgbClr val="000000"/>
                </a:solidFill>
              </a:defRPr>
            </a:pPr>
            <a:r>
              <a:rPr lang="de-DE" sz="1100" dirty="0">
                <a:solidFill>
                  <a:srgbClr val="000000"/>
                </a:solidFill>
              </a:rPr>
              <a:t>Aufgeladenes Tablet inkl. </a:t>
            </a:r>
            <a:r>
              <a:rPr lang="de-DE" sz="1100" dirty="0" err="1">
                <a:solidFill>
                  <a:srgbClr val="000000"/>
                </a:solidFill>
              </a:rPr>
              <a:t>Stylo</a:t>
            </a:r>
            <a:r>
              <a:rPr lang="de-DE" sz="1100" dirty="0">
                <a:solidFill>
                  <a:srgbClr val="000000"/>
                </a:solidFill>
              </a:rPr>
              <a:t> mit der installierten Software Microsoft Excel 2016 (oder aktueller)</a:t>
            </a:r>
          </a:p>
          <a:p>
            <a:pPr marL="288000" lvl="1" indent="-171450">
              <a:buClr>
                <a:srgbClr val="94C627"/>
              </a:buClr>
              <a:buSzPct val="100000"/>
              <a:buFont typeface="Symbol" panose="05050102010706020507" pitchFamily="18" charset="2"/>
              <a:buChar char="-"/>
              <a:defRPr sz="1200">
                <a:solidFill>
                  <a:srgbClr val="000000"/>
                </a:solidFill>
              </a:defRPr>
            </a:pPr>
            <a:r>
              <a:rPr lang="de-DE" sz="1100" dirty="0">
                <a:solidFill>
                  <a:srgbClr val="000000"/>
                </a:solidFill>
              </a:rPr>
              <a:t>Evtl. zusätzliche Akkus oder Ladegräte</a:t>
            </a:r>
          </a:p>
          <a:p>
            <a:pPr marL="288000" lvl="1" indent="-171450">
              <a:buClr>
                <a:srgbClr val="94C627"/>
              </a:buClr>
              <a:buSzPct val="100000"/>
              <a:buFont typeface="Symbol" panose="05050102010706020507" pitchFamily="18" charset="2"/>
              <a:buChar char="-"/>
              <a:defRPr sz="1200">
                <a:solidFill>
                  <a:srgbClr val="000000"/>
                </a:solidFill>
              </a:defRPr>
            </a:pPr>
            <a:r>
              <a:rPr lang="de-DE" sz="1100" dirty="0">
                <a:solidFill>
                  <a:srgbClr val="000000"/>
                </a:solidFill>
              </a:rPr>
              <a:t>Karte vom Gebiet zur Orientierung und zum Abgleich der dokumentierten Gebäude</a:t>
            </a:r>
          </a:p>
          <a:p>
            <a:pPr marL="288000" lvl="1" indent="-171450">
              <a:buClr>
                <a:srgbClr val="94C627"/>
              </a:buClr>
              <a:buSzPct val="100000"/>
              <a:buFont typeface="Symbol" panose="05050102010706020507" pitchFamily="18" charset="2"/>
              <a:buChar char="-"/>
              <a:defRPr sz="1200">
                <a:solidFill>
                  <a:srgbClr val="000000"/>
                </a:solidFill>
              </a:defRPr>
            </a:pPr>
            <a:r>
              <a:rPr lang="de-DE" sz="1100" dirty="0">
                <a:solidFill>
                  <a:srgbClr val="000000"/>
                </a:solidFill>
              </a:rPr>
              <a:t>Papier/ Stift für weitere Notizen</a:t>
            </a:r>
          </a:p>
          <a:p>
            <a:pPr marL="288000" lvl="1" indent="-171450">
              <a:buClr>
                <a:srgbClr val="94C627"/>
              </a:buClr>
              <a:buSzPct val="100000"/>
              <a:buFont typeface="Symbol" panose="05050102010706020507" pitchFamily="18" charset="2"/>
              <a:buChar char="-"/>
              <a:defRPr sz="1200">
                <a:solidFill>
                  <a:srgbClr val="000000"/>
                </a:solidFill>
              </a:defRPr>
            </a:pPr>
            <a:r>
              <a:rPr lang="de-DE" sz="1100" dirty="0">
                <a:solidFill>
                  <a:srgbClr val="000000"/>
                </a:solidFill>
              </a:rPr>
              <a:t>Zollstock / </a:t>
            </a:r>
            <a:r>
              <a:rPr lang="de-DE" sz="1100" dirty="0" err="1">
                <a:solidFill>
                  <a:srgbClr val="000000"/>
                </a:solidFill>
              </a:rPr>
              <a:t>Distometer</a:t>
            </a:r>
            <a:endParaRPr lang="de-DE" sz="1100" dirty="0">
              <a:solidFill>
                <a:srgbClr val="000000"/>
              </a:solidFill>
            </a:endParaRPr>
          </a:p>
          <a:p>
            <a:pPr marL="288000" lvl="1" indent="-171450">
              <a:buClr>
                <a:srgbClr val="94C627"/>
              </a:buClr>
              <a:buSzPct val="100000"/>
              <a:buFont typeface="Symbol" panose="05050102010706020507" pitchFamily="18" charset="2"/>
              <a:buChar char="-"/>
              <a:defRPr sz="1200">
                <a:solidFill>
                  <a:srgbClr val="000000"/>
                </a:solidFill>
              </a:defRPr>
            </a:pPr>
            <a:r>
              <a:rPr lang="de-DE" sz="1100" dirty="0">
                <a:solidFill>
                  <a:srgbClr val="000000"/>
                </a:solidFill>
              </a:rPr>
              <a:t>USB-Stick mit einer Sicherungskopie des Aufnahmebogens</a:t>
            </a:r>
          </a:p>
          <a:p>
            <a:pPr marL="116550" lvl="1">
              <a:buClr>
                <a:srgbClr val="94C627"/>
              </a:buClr>
              <a:buSzPct val="100000"/>
              <a:defRPr sz="1200">
                <a:solidFill>
                  <a:srgbClr val="000000"/>
                </a:solidFill>
              </a:defRPr>
            </a:pPr>
            <a:endParaRPr lang="de-DE" sz="1100" dirty="0">
              <a:solidFill>
                <a:srgbClr val="000000"/>
              </a:solidFill>
            </a:endParaRPr>
          </a:p>
          <a:p>
            <a:pPr marL="288000" lvl="1" indent="-171450">
              <a:buClr>
                <a:srgbClr val="94C627"/>
              </a:buClr>
              <a:buSzPct val="100000"/>
              <a:buFont typeface="Symbol" panose="05050102010706020507" pitchFamily="18" charset="2"/>
              <a:buChar char="-"/>
              <a:defRPr sz="1200">
                <a:solidFill>
                  <a:srgbClr val="000000"/>
                </a:solidFill>
              </a:defRPr>
            </a:pPr>
            <a:endParaRPr sz="900" dirty="0"/>
          </a:p>
          <a:p>
            <a:pPr marL="66675" lvl="1" indent="260747">
              <a:defRPr sz="1200">
                <a:solidFill>
                  <a:srgbClr val="000000"/>
                </a:solidFill>
              </a:defRPr>
            </a:pPr>
            <a:endParaRPr sz="900" dirty="0"/>
          </a:p>
        </p:txBody>
      </p:sp>
      <p:sp>
        <p:nvSpPr>
          <p:cNvPr id="7" name="Textfeld 6"/>
          <p:cNvSpPr txBox="1"/>
          <p:nvPr/>
        </p:nvSpPr>
        <p:spPr>
          <a:xfrm>
            <a:off x="9013031" y="6337626"/>
            <a:ext cx="373818" cy="184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ctr">
            <a:spAutoFit/>
          </a:bodyPr>
          <a:lstStyle/>
          <a:p>
            <a:pPr defTabSz="342900"/>
            <a:r>
              <a:rPr lang="de-DE" sz="750" dirty="0">
                <a:solidFill>
                  <a:schemeClr val="bg2">
                    <a:lumMod val="50000"/>
                  </a:schemeClr>
                </a:solidFill>
              </a:rPr>
              <a:t>Seite 7</a:t>
            </a:r>
          </a:p>
        </p:txBody>
      </p:sp>
      <p:sp>
        <p:nvSpPr>
          <p:cNvPr id="9" name="Shape 50">
            <a:extLst>
              <a:ext uri="{FF2B5EF4-FFF2-40B4-BE49-F238E27FC236}">
                <a16:creationId xmlns:a16="http://schemas.microsoft.com/office/drawing/2014/main" id="{0919A504-168C-4377-87D4-DBD744217788}"/>
              </a:ext>
            </a:extLst>
          </p:cNvPr>
          <p:cNvSpPr txBox="1">
            <a:spLocks/>
          </p:cNvSpPr>
          <p:nvPr/>
        </p:nvSpPr>
        <p:spPr>
          <a:xfrm>
            <a:off x="871934" y="1155698"/>
            <a:ext cx="2881511" cy="485775"/>
          </a:xfrm>
          <a:prstGeom prst="rect">
            <a:avLst/>
          </a:prstGeom>
          <a:ln w="12700">
            <a:miter lim="400000"/>
          </a:ln>
          <a:effectLst/>
          <a:extLst>
            <a:ext uri="{C572A759-6A51-4108-AA02-DFA0A04FC94B}">
              <ma14:wrappingTextBoxFlag xmlns:ma14="http://schemas.microsoft.com/office/mac/drawingml/2011/main" xmlns="" val="1"/>
            </a:ext>
          </a:extLst>
        </p:spPr>
        <p:txBody>
          <a:bodyPr lIns="45719" rIns="45719" anchor="b">
            <a:normAutofit/>
          </a:bodyPr>
          <a:lstStyle>
            <a:lvl1pPr marL="0" marR="0" indent="0" algn="ctr" defTabSz="342900" rtl="0" latinLnBrk="0">
              <a:lnSpc>
                <a:spcPct val="100000"/>
              </a:lnSpc>
              <a:spcBef>
                <a:spcPts val="0"/>
              </a:spcBef>
              <a:spcAft>
                <a:spcPts val="0"/>
              </a:spcAft>
              <a:buClrTx/>
              <a:buSzTx/>
              <a:buFontTx/>
              <a:buNone/>
              <a:tabLst/>
              <a:defRPr sz="2000" b="1" i="0" u="none" strike="noStrike" cap="none" spc="0" baseline="0">
                <a:ln>
                  <a:noFill/>
                </a:ln>
                <a:solidFill>
                  <a:srgbClr val="FFFFFF"/>
                </a:solidFill>
                <a:uFillTx/>
                <a:latin typeface="+mj-lt"/>
                <a:ea typeface="+mj-ea"/>
                <a:cs typeface="+mj-cs"/>
                <a:sym typeface="Century Gothic"/>
              </a:defRPr>
            </a:lvl1pPr>
            <a:lvl2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2pPr>
            <a:lvl3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3pPr>
            <a:lvl4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4pPr>
            <a:lvl5pPr marL="0" marR="0" indent="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5pPr>
            <a:lvl6pPr marL="0" marR="0" indent="3429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6pPr>
            <a:lvl7pPr marL="0" marR="0" indent="6858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7pPr>
            <a:lvl8pPr marL="0" marR="0" indent="10287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8pPr>
            <a:lvl9pPr marL="0" marR="0" indent="1371600" algn="l" defTabSz="342900" rtl="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j-lt"/>
                <a:ea typeface="+mj-ea"/>
                <a:cs typeface="+mj-cs"/>
                <a:sym typeface="Century Gothic"/>
              </a:defRPr>
            </a:lvl9pPr>
          </a:lstStyle>
          <a:p>
            <a:pPr hangingPunct="1">
              <a:defRPr sz="2000"/>
            </a:pPr>
            <a:r>
              <a:rPr lang="de-DE" sz="1600" dirty="0"/>
              <a:t>5.1 Grundlegendes</a:t>
            </a:r>
          </a:p>
        </p:txBody>
      </p:sp>
      <p:sp>
        <p:nvSpPr>
          <p:cNvPr id="3" name="Rechteck 2">
            <a:extLst>
              <a:ext uri="{FF2B5EF4-FFF2-40B4-BE49-F238E27FC236}">
                <a16:creationId xmlns:a16="http://schemas.microsoft.com/office/drawing/2014/main" id="{C957EB57-3665-427A-AC8A-9A0A8DFFCB1D}"/>
              </a:ext>
            </a:extLst>
          </p:cNvPr>
          <p:cNvSpPr/>
          <p:nvPr/>
        </p:nvSpPr>
        <p:spPr>
          <a:xfrm>
            <a:off x="871934" y="2015516"/>
            <a:ext cx="2984449" cy="1846659"/>
          </a:xfrm>
          <a:prstGeom prst="rect">
            <a:avLst/>
          </a:prstGeom>
        </p:spPr>
        <p:txBody>
          <a:bodyPr wrap="square">
            <a:spAutoFit/>
          </a:bodyPr>
          <a:lstStyle/>
          <a:p>
            <a:pPr marL="176213" indent="-176213">
              <a:buClr>
                <a:srgbClr val="94C627"/>
              </a:buClr>
              <a:buSzPct val="100000"/>
              <a:buFont typeface="Arial"/>
              <a:buChar char="•"/>
              <a:defRPr sz="1200">
                <a:solidFill>
                  <a:srgbClr val="000000"/>
                </a:solidFill>
              </a:defRPr>
            </a:pPr>
            <a:r>
              <a:rPr lang="de-DE" sz="1100" dirty="0">
                <a:solidFill>
                  <a:srgbClr val="000000"/>
                </a:solidFill>
              </a:rPr>
              <a:t>Die Erfassung der Daten erfolgte überwiegend im Team (2 Personen). Dies hat sich besonders bei Personen wir weniger baulich-konstruktiven Kenntnissen als hilfreich erwiesen.</a:t>
            </a:r>
          </a:p>
          <a:p>
            <a:pPr marL="128588" indent="-128588">
              <a:buClr>
                <a:srgbClr val="94C627"/>
              </a:buClr>
              <a:buSzPct val="100000"/>
              <a:buFont typeface="Arial"/>
              <a:buChar char="•"/>
              <a:defRPr sz="1200">
                <a:solidFill>
                  <a:srgbClr val="000000"/>
                </a:solidFill>
              </a:defRPr>
            </a:pPr>
            <a:endParaRPr lang="de-DE" sz="400" dirty="0">
              <a:solidFill>
                <a:srgbClr val="000000"/>
              </a:solidFill>
            </a:endParaRPr>
          </a:p>
          <a:p>
            <a:pPr marL="171450" lvl="1" indent="-171450">
              <a:buClr>
                <a:srgbClr val="94C627"/>
              </a:buClr>
              <a:buSzPct val="100000"/>
              <a:buFont typeface="Arial" panose="020B0604020202020204" pitchFamily="34" charset="0"/>
              <a:buChar char="•"/>
              <a:defRPr sz="1200">
                <a:solidFill>
                  <a:srgbClr val="000000"/>
                </a:solidFill>
              </a:defRPr>
            </a:pPr>
            <a:r>
              <a:rPr lang="de-DE" sz="1100" dirty="0">
                <a:solidFill>
                  <a:srgbClr val="000000"/>
                </a:solidFill>
              </a:rPr>
              <a:t>Während der aktuellen Akkulaufzeit von etwa 4 Stunden und in Abhängigkeit der Komplexität der Gebäude lassen sich ca. 60 – 100 Gebäude erfassen.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Zitierfähig">
  <a:themeElements>
    <a:clrScheme name="Zitierfähig">
      <a:dk1>
        <a:srgbClr val="FFFFFF"/>
      </a:dk1>
      <a:lt1>
        <a:srgbClr val="FFFFFF"/>
      </a:lt1>
      <a:dk2>
        <a:srgbClr val="A7A7A7"/>
      </a:dk2>
      <a:lt2>
        <a:srgbClr val="535353"/>
      </a:lt2>
      <a:accent1>
        <a:srgbClr val="B6DF5E"/>
      </a:accent1>
      <a:accent2>
        <a:srgbClr val="00C6BB"/>
      </a:accent2>
      <a:accent3>
        <a:srgbClr val="9BBB59"/>
      </a:accent3>
      <a:accent4>
        <a:srgbClr val="8064A2"/>
      </a:accent4>
      <a:accent5>
        <a:srgbClr val="4BACC6"/>
      </a:accent5>
      <a:accent6>
        <a:srgbClr val="F79646"/>
      </a:accent6>
      <a:hlink>
        <a:srgbClr val="0000FF"/>
      </a:hlink>
      <a:folHlink>
        <a:srgbClr val="FF00FF"/>
      </a:folHlink>
    </a:clrScheme>
    <a:fontScheme name="Zitierfähig">
      <a:majorFont>
        <a:latin typeface="Century Gothic"/>
        <a:ea typeface="Century Gothic"/>
        <a:cs typeface="Century Gothic"/>
      </a:majorFont>
      <a:minorFont>
        <a:latin typeface="Helvetica"/>
        <a:ea typeface="Helvetica"/>
        <a:cs typeface="Helvetica"/>
      </a:minorFont>
    </a:fontScheme>
    <a:fmtScheme name="Zitierfähig">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j-lt"/>
            <a:ea typeface="+mj-ea"/>
            <a:cs typeface="+mj-cs"/>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j-lt"/>
            <a:ea typeface="+mj-ea"/>
            <a:cs typeface="+mj-cs"/>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Zitierfähig">
  <a:themeElements>
    <a:clrScheme name="Zitierfähig">
      <a:dk1>
        <a:srgbClr val="000000"/>
      </a:dk1>
      <a:lt1>
        <a:srgbClr val="FFFFFF"/>
      </a:lt1>
      <a:dk2>
        <a:srgbClr val="A7A7A7"/>
      </a:dk2>
      <a:lt2>
        <a:srgbClr val="535353"/>
      </a:lt2>
      <a:accent1>
        <a:srgbClr val="B6DF5E"/>
      </a:accent1>
      <a:accent2>
        <a:srgbClr val="00C6BB"/>
      </a:accent2>
      <a:accent3>
        <a:srgbClr val="9BBB59"/>
      </a:accent3>
      <a:accent4>
        <a:srgbClr val="8064A2"/>
      </a:accent4>
      <a:accent5>
        <a:srgbClr val="4BACC6"/>
      </a:accent5>
      <a:accent6>
        <a:srgbClr val="F79646"/>
      </a:accent6>
      <a:hlink>
        <a:srgbClr val="0000FF"/>
      </a:hlink>
      <a:folHlink>
        <a:srgbClr val="FF00FF"/>
      </a:folHlink>
    </a:clrScheme>
    <a:fontScheme name="Zitierfähig">
      <a:majorFont>
        <a:latin typeface="Century Gothic"/>
        <a:ea typeface="Century Gothic"/>
        <a:cs typeface="Century Gothic"/>
      </a:majorFont>
      <a:minorFont>
        <a:latin typeface="Helvetica"/>
        <a:ea typeface="Helvetica"/>
        <a:cs typeface="Helvetica"/>
      </a:minorFont>
    </a:fontScheme>
    <a:fmtScheme name="Zitierfähig">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j-lt"/>
            <a:ea typeface="+mj-ea"/>
            <a:cs typeface="+mj-cs"/>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j-lt"/>
            <a:ea typeface="+mj-ea"/>
            <a:cs typeface="+mj-cs"/>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4635</Words>
  <Application>Microsoft Office PowerPoint</Application>
  <PresentationFormat>A4-Papier (210 x 297 mm)</PresentationFormat>
  <Paragraphs>620</Paragraphs>
  <Slides>40</Slides>
  <Notes>7</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40</vt:i4>
      </vt:variant>
    </vt:vector>
  </HeadingPairs>
  <TitlesOfParts>
    <vt:vector size="48" baseType="lpstr">
      <vt:lpstr>Arial</vt:lpstr>
      <vt:lpstr>Calibri Light</vt:lpstr>
      <vt:lpstr>Century Gothic</vt:lpstr>
      <vt:lpstr>Helvetica</vt:lpstr>
      <vt:lpstr>Symbol</vt:lpstr>
      <vt:lpstr>Wingdings</vt:lpstr>
      <vt:lpstr>Wingdings 2</vt:lpstr>
      <vt:lpstr>Zitierfähig</vt:lpstr>
      <vt:lpstr>GEWISS   Handbuch zum Aufnahmebogen für Bestandsgebäude</vt:lpstr>
      <vt:lpstr>PowerPoint-Präsentation</vt:lpstr>
      <vt:lpstr>Inhaltsverzeichnis</vt:lpstr>
      <vt:lpstr>1 Vorwort</vt:lpstr>
      <vt:lpstr>2 Verwendungszweck</vt:lpstr>
      <vt:lpstr>3 Vorbereitung des Tools</vt:lpstr>
      <vt:lpstr>3 Vorbereitung des Tools</vt:lpstr>
      <vt:lpstr>4 Vorbereitung-optional</vt:lpstr>
      <vt:lpstr>5   Datenaufnahme</vt:lpstr>
      <vt:lpstr>5   Datenaufnahme</vt:lpstr>
      <vt:lpstr>5   Datenaufnahme</vt:lpstr>
      <vt:lpstr>5   Datenaufnahme</vt:lpstr>
      <vt:lpstr>5   Datenaufnahme</vt:lpstr>
      <vt:lpstr>5   Datenaufnahme</vt:lpstr>
      <vt:lpstr>5   Datenaufnahme</vt:lpstr>
      <vt:lpstr>5   Datenaufnahme</vt:lpstr>
      <vt:lpstr>5   Datenaufnahme</vt:lpstr>
      <vt:lpstr>5   Datenaufnahme</vt:lpstr>
      <vt:lpstr>5   Datenaufnahme</vt:lpstr>
      <vt:lpstr>5   Datenaufnahme</vt:lpstr>
      <vt:lpstr>5   Datenaufnahme</vt:lpstr>
      <vt:lpstr>5   Datenaufnahme</vt:lpstr>
      <vt:lpstr>5   Datenaufnahme</vt:lpstr>
      <vt:lpstr>5   Datenaufnahme</vt:lpstr>
      <vt:lpstr>5   Datenaufnahme</vt:lpstr>
      <vt:lpstr>5   Datenaufnahme</vt:lpstr>
      <vt:lpstr>5   Datenaufnahme</vt:lpstr>
      <vt:lpstr>5   Datenaufnahme</vt:lpstr>
      <vt:lpstr>5   Datenaufnahme</vt:lpstr>
      <vt:lpstr>5   Datenaufnahme</vt:lpstr>
      <vt:lpstr>5   Datenaufnahme</vt:lpstr>
      <vt:lpstr>5   Datenaufnahme</vt:lpstr>
      <vt:lpstr>5   Datenaufnahme</vt:lpstr>
      <vt:lpstr>5   Datenaufnahme</vt:lpstr>
      <vt:lpstr>5   Datenaufnahme</vt:lpstr>
      <vt:lpstr>5   Datenaufnahme</vt:lpstr>
      <vt:lpstr>5   Datenaufnahme</vt:lpstr>
      <vt:lpstr>6 Nachbearbeitung</vt:lpstr>
      <vt:lpstr>Bildquellen</vt:lpstr>
      <vt:lpstr>Impressum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Handbuch GEWISS</dc:title>
  <dc:creator>Julia Baerschneider</dc:creator>
  <cp:lastModifiedBy>Hannes</cp:lastModifiedBy>
  <cp:revision>295</cp:revision>
  <cp:lastPrinted>2017-08-25T15:21:17Z</cp:lastPrinted>
  <dcterms:modified xsi:type="dcterms:W3CDTF">2017-09-01T10:00:37Z</dcterms:modified>
</cp:coreProperties>
</file>